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56" r:id="rId2"/>
    <p:sldId id="264" r:id="rId3"/>
    <p:sldId id="265" r:id="rId4"/>
    <p:sldId id="266" r:id="rId5"/>
    <p:sldId id="267" r:id="rId6"/>
    <p:sldId id="268" r:id="rId7"/>
    <p:sldId id="269" r:id="rId8"/>
    <p:sldId id="270" r:id="rId9"/>
    <p:sldId id="295" r:id="rId10"/>
    <p:sldId id="271"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94" r:id="rId24"/>
    <p:sldId id="310" r:id="rId25"/>
    <p:sldId id="311" r:id="rId26"/>
    <p:sldId id="312" r:id="rId27"/>
    <p:sldId id="313" r:id="rId28"/>
    <p:sldId id="314" r:id="rId29"/>
    <p:sldId id="293" r:id="rId30"/>
    <p:sldId id="315" r:id="rId31"/>
  </p:sldIdLst>
  <p:sldSz cx="9144000" cy="5715000" type="screen16x1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545"/>
  </p:normalViewPr>
  <p:slideViewPr>
    <p:cSldViewPr snapToGrid="0" snapToObjects="1">
      <p:cViewPr varScale="1">
        <p:scale>
          <a:sx n="95" d="100"/>
          <a:sy n="95" d="100"/>
        </p:scale>
        <p:origin x="37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2" name="Shape 172"/>
          <p:cNvSpPr>
            <a:spLocks noGrp="1" noRot="1" noChangeAspect="1"/>
          </p:cNvSpPr>
          <p:nvPr>
            <p:ph type="sldImg"/>
          </p:nvPr>
        </p:nvSpPr>
        <p:spPr>
          <a:xfrm>
            <a:off x="1143000" y="685800"/>
            <a:ext cx="4572000" cy="3429000"/>
          </a:xfrm>
          <a:prstGeom prst="rect">
            <a:avLst/>
          </a:prstGeom>
        </p:spPr>
        <p:txBody>
          <a:bodyPr/>
          <a:lstStyle/>
          <a:p>
            <a:endParaRPr/>
          </a:p>
        </p:txBody>
      </p:sp>
      <p:sp>
        <p:nvSpPr>
          <p:cNvPr id="173" name="Shape 17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2244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203056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12"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13" name="Title Text"/>
          <p:cNvSpPr txBox="1">
            <a:spLocks noGrp="1"/>
          </p:cNvSpPr>
          <p:nvPr>
            <p:ph type="title"/>
          </p:nvPr>
        </p:nvSpPr>
        <p:spPr>
          <a:xfrm>
            <a:off x="685800" y="1775355"/>
            <a:ext cx="7772400" cy="1225021"/>
          </a:xfrm>
          <a:prstGeom prst="rect">
            <a:avLst/>
          </a:prstGeom>
        </p:spPr>
        <p:txBody>
          <a:bodyPr/>
          <a:lstStyle/>
          <a:p>
            <a:r>
              <a:t>Title Text</a:t>
            </a:r>
          </a:p>
        </p:txBody>
      </p:sp>
      <p:sp>
        <p:nvSpPr>
          <p:cNvPr id="14" name="Body Level One…"/>
          <p:cNvSpPr txBox="1">
            <a:spLocks noGrp="1"/>
          </p:cNvSpPr>
          <p:nvPr>
            <p:ph type="body" sz="quarter" idx="1"/>
          </p:nvPr>
        </p:nvSpPr>
        <p:spPr>
          <a:xfrm>
            <a:off x="1371600" y="3238500"/>
            <a:ext cx="6400800" cy="14605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and Vertical Text">
    <p:spTree>
      <p:nvGrpSpPr>
        <p:cNvPr id="1" name=""/>
        <p:cNvGrpSpPr/>
        <p:nvPr/>
      </p:nvGrpSpPr>
      <p:grpSpPr>
        <a:xfrm>
          <a:off x="0" y="0"/>
          <a:ext cx="0" cy="0"/>
          <a:chOff x="0" y="0"/>
          <a:chExt cx="0" cy="0"/>
        </a:xfrm>
      </p:grpSpPr>
      <p:pic>
        <p:nvPicPr>
          <p:cNvPr id="101"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102" name="Title Text"/>
          <p:cNvSpPr txBox="1">
            <a:spLocks noGrp="1"/>
          </p:cNvSpPr>
          <p:nvPr>
            <p:ph type="title"/>
          </p:nvPr>
        </p:nvSpPr>
        <p:spPr>
          <a:prstGeom prst="rect">
            <a:avLst/>
          </a:prstGeom>
        </p:spPr>
        <p:txBody>
          <a:bodyPr/>
          <a:lstStyle/>
          <a:p>
            <a:r>
              <a:t>Title Text</a:t>
            </a:r>
          </a:p>
        </p:txBody>
      </p:sp>
      <p:sp>
        <p:nvSpPr>
          <p:cNvPr id="10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Vertical Title and Text">
    <p:spTree>
      <p:nvGrpSpPr>
        <p:cNvPr id="1" name=""/>
        <p:cNvGrpSpPr/>
        <p:nvPr/>
      </p:nvGrpSpPr>
      <p:grpSpPr>
        <a:xfrm>
          <a:off x="0" y="0"/>
          <a:ext cx="0" cy="0"/>
          <a:chOff x="0" y="0"/>
          <a:chExt cx="0" cy="0"/>
        </a:xfrm>
      </p:grpSpPr>
      <p:pic>
        <p:nvPicPr>
          <p:cNvPr id="111"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112" name="Title Text"/>
          <p:cNvSpPr txBox="1">
            <a:spLocks noGrp="1"/>
          </p:cNvSpPr>
          <p:nvPr>
            <p:ph type="title"/>
          </p:nvPr>
        </p:nvSpPr>
        <p:spPr>
          <a:xfrm>
            <a:off x="6629400" y="228865"/>
            <a:ext cx="2057400" cy="4876272"/>
          </a:xfrm>
          <a:prstGeom prst="rect">
            <a:avLst/>
          </a:prstGeom>
        </p:spPr>
        <p:txBody>
          <a:bodyPr/>
          <a:lstStyle/>
          <a:p>
            <a:r>
              <a:t>Title Text</a:t>
            </a:r>
          </a:p>
        </p:txBody>
      </p:sp>
      <p:sp>
        <p:nvSpPr>
          <p:cNvPr id="113" name="Body Level One…"/>
          <p:cNvSpPr txBox="1">
            <a:spLocks noGrp="1"/>
          </p:cNvSpPr>
          <p:nvPr>
            <p:ph type="body" idx="1"/>
          </p:nvPr>
        </p:nvSpPr>
        <p:spPr>
          <a:xfrm>
            <a:off x="457200" y="228865"/>
            <a:ext cx="6019800" cy="4876272"/>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nd Text">
    <p:spTree>
      <p:nvGrpSpPr>
        <p:cNvPr id="1" name=""/>
        <p:cNvGrpSpPr/>
        <p:nvPr/>
      </p:nvGrpSpPr>
      <p:grpSpPr>
        <a:xfrm>
          <a:off x="0" y="0"/>
          <a:ext cx="0" cy="0"/>
          <a:chOff x="0" y="0"/>
          <a:chExt cx="0" cy="0"/>
        </a:xfrm>
      </p:grpSpPr>
      <p:pic>
        <p:nvPicPr>
          <p:cNvPr id="121"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122" name="Title Text"/>
          <p:cNvSpPr txBox="1">
            <a:spLocks noGrp="1"/>
          </p:cNvSpPr>
          <p:nvPr>
            <p:ph type="title"/>
          </p:nvPr>
        </p:nvSpPr>
        <p:spPr>
          <a:prstGeom prst="rect">
            <a:avLst/>
          </a:prstGeom>
        </p:spPr>
        <p:txBody>
          <a:bodyPr/>
          <a:lstStyle/>
          <a:p>
            <a:r>
              <a:t>Title Text</a:t>
            </a:r>
          </a:p>
        </p:txBody>
      </p:sp>
      <p:sp>
        <p:nvSpPr>
          <p:cNvPr id="12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131" name="Slide Number"/>
          <p:cNvSpPr txBox="1">
            <a:spLocks noGrp="1"/>
          </p:cNvSpPr>
          <p:nvPr>
            <p:ph type="sldNum" sz="quarter" idx="2"/>
          </p:nvPr>
        </p:nvSpPr>
        <p:spPr>
          <a:xfrm>
            <a:off x="8428176" y="5314473"/>
            <a:ext cx="258624" cy="269241"/>
          </a:xfrm>
          <a:prstGeom prst="rect">
            <a:avLst/>
          </a:prstGeom>
        </p:spPr>
        <p:txBody>
          <a:bodyPr/>
          <a:lstStyle>
            <a:lvl1pPr>
              <a:defRPr>
                <a:solidFill>
                  <a:srgbClr val="898989"/>
                </a:solidFill>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138" name="Title Text"/>
          <p:cNvSpPr txBox="1">
            <a:spLocks noGrp="1"/>
          </p:cNvSpPr>
          <p:nvPr>
            <p:ph type="title"/>
          </p:nvPr>
        </p:nvSpPr>
        <p:spPr>
          <a:prstGeom prst="rect">
            <a:avLst/>
          </a:prstGeom>
        </p:spPr>
        <p:txBody>
          <a:bodyPr/>
          <a:lstStyle/>
          <a:p>
            <a:r>
              <a:t>Title Text</a:t>
            </a:r>
          </a:p>
        </p:txBody>
      </p:sp>
      <p:sp>
        <p:nvSpPr>
          <p:cNvPr id="139"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147" name="Title Text"/>
          <p:cNvSpPr txBox="1">
            <a:spLocks noGrp="1"/>
          </p:cNvSpPr>
          <p:nvPr>
            <p:ph type="title"/>
          </p:nvPr>
        </p:nvSpPr>
        <p:spPr>
          <a:xfrm>
            <a:off x="0" y="285750"/>
            <a:ext cx="7886700" cy="649701"/>
          </a:xfrm>
          <a:prstGeom prst="rect">
            <a:avLst/>
          </a:prstGeom>
        </p:spPr>
        <p:txBody>
          <a:bodyPr lIns="34289" tIns="34289" rIns="34289" bIns="34289"/>
          <a:lstStyle>
            <a:lvl1pPr algn="l" defTabSz="762000">
              <a:lnSpc>
                <a:spcPct val="90000"/>
              </a:lnSpc>
              <a:defRPr sz="3000">
                <a:solidFill>
                  <a:srgbClr val="C00000"/>
                </a:solidFill>
                <a:latin typeface="Calibri Light"/>
                <a:ea typeface="Calibri Light"/>
                <a:cs typeface="Calibri Light"/>
                <a:sym typeface="Calibri Light"/>
              </a:defRPr>
            </a:lvl1pPr>
          </a:lstStyle>
          <a:p>
            <a:r>
              <a:t>Title Text</a:t>
            </a:r>
          </a:p>
        </p:txBody>
      </p:sp>
      <p:sp>
        <p:nvSpPr>
          <p:cNvPr id="148" name="Body Level One…"/>
          <p:cNvSpPr txBox="1">
            <a:spLocks noGrp="1"/>
          </p:cNvSpPr>
          <p:nvPr>
            <p:ph type="body" idx="1"/>
          </p:nvPr>
        </p:nvSpPr>
        <p:spPr>
          <a:xfrm>
            <a:off x="628650" y="1654968"/>
            <a:ext cx="7886700" cy="3263505"/>
          </a:xfrm>
          <a:prstGeom prst="rect">
            <a:avLst/>
          </a:prstGeom>
        </p:spPr>
        <p:txBody>
          <a:bodyPr lIns="34289" tIns="34289" rIns="34289" bIns="34289"/>
          <a:lstStyle>
            <a:lvl1pPr marL="179614" indent="-179614" defTabSz="762000">
              <a:lnSpc>
                <a:spcPct val="90000"/>
              </a:lnSpc>
              <a:spcBef>
                <a:spcPts val="800"/>
              </a:spcBef>
              <a:defRPr sz="2200"/>
            </a:lvl1pPr>
            <a:lvl2pPr marL="666750" indent="-209550" defTabSz="762000">
              <a:lnSpc>
                <a:spcPct val="90000"/>
              </a:lnSpc>
              <a:spcBef>
                <a:spcPts val="800"/>
              </a:spcBef>
              <a:buChar char="•"/>
              <a:defRPr sz="2200"/>
            </a:lvl2pPr>
            <a:lvl3pPr marL="1165859" indent="-251459" defTabSz="762000">
              <a:lnSpc>
                <a:spcPct val="90000"/>
              </a:lnSpc>
              <a:spcBef>
                <a:spcPts val="800"/>
              </a:spcBef>
              <a:defRPr sz="2200"/>
            </a:lvl3pPr>
            <a:lvl4pPr marL="1651000" indent="-279400" defTabSz="762000">
              <a:lnSpc>
                <a:spcPct val="90000"/>
              </a:lnSpc>
              <a:spcBef>
                <a:spcPts val="800"/>
              </a:spcBef>
              <a:buChar char="•"/>
              <a:defRPr sz="2200"/>
            </a:lvl4pPr>
            <a:lvl5pPr marL="2108200" indent="-279400" defTabSz="762000">
              <a:lnSpc>
                <a:spcPct val="90000"/>
              </a:lnSpc>
              <a:spcBef>
                <a:spcPts val="800"/>
              </a:spcBef>
              <a:buChar char="•"/>
              <a:defRPr sz="2200"/>
            </a:lvl5pPr>
          </a:lstStyle>
          <a:p>
            <a:r>
              <a:t>Body Level One</a:t>
            </a:r>
          </a:p>
          <a:p>
            <a:pPr lvl="1"/>
            <a:r>
              <a:t>Body Level Two</a:t>
            </a:r>
          </a:p>
          <a:p>
            <a:pPr lvl="2"/>
            <a:r>
              <a:t>Body Level Three</a:t>
            </a:r>
          </a:p>
          <a:p>
            <a:pPr lvl="3"/>
            <a:r>
              <a:t>Body Level Four</a:t>
            </a:r>
          </a:p>
          <a:p>
            <a:pPr lvl="4"/>
            <a:r>
              <a:t>Body Level Five</a:t>
            </a:r>
          </a:p>
        </p:txBody>
      </p:sp>
      <p:sp>
        <p:nvSpPr>
          <p:cNvPr id="149" name="Slide Number"/>
          <p:cNvSpPr txBox="1">
            <a:spLocks noGrp="1"/>
          </p:cNvSpPr>
          <p:nvPr>
            <p:ph type="sldNum" sz="quarter" idx="2"/>
          </p:nvPr>
        </p:nvSpPr>
        <p:spPr>
          <a:xfrm>
            <a:off x="8305335" y="5073095"/>
            <a:ext cx="210015" cy="233679"/>
          </a:xfrm>
          <a:prstGeom prst="rect">
            <a:avLst/>
          </a:prstGeom>
        </p:spPr>
        <p:txBody>
          <a:bodyPr lIns="34289" tIns="34289" rIns="34289" bIns="34289"/>
          <a:lstStyle>
            <a:lvl1pPr defTabSz="762000">
              <a:defRPr sz="1000"/>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prstGeom prst="rect">
            <a:avLst/>
          </a:prstGeom>
        </p:spPr>
        <p:txBody>
          <a:bodyPr/>
          <a:lstStyle/>
          <a:p>
            <a:r>
              <a:t>Title Text</a:t>
            </a:r>
          </a:p>
        </p:txBody>
      </p:sp>
      <p:sp>
        <p:nvSpPr>
          <p:cNvPr id="2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pic>
        <p:nvPicPr>
          <p:cNvPr id="31"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32" name="Title Text"/>
          <p:cNvSpPr txBox="1">
            <a:spLocks noGrp="1"/>
          </p:cNvSpPr>
          <p:nvPr>
            <p:ph type="title"/>
          </p:nvPr>
        </p:nvSpPr>
        <p:spPr>
          <a:xfrm>
            <a:off x="722312" y="3672418"/>
            <a:ext cx="7772401" cy="1135063"/>
          </a:xfrm>
          <a:prstGeom prst="rect">
            <a:avLst/>
          </a:prstGeom>
        </p:spPr>
        <p:txBody>
          <a:bodyPr anchor="t"/>
          <a:lstStyle>
            <a:lvl1pPr algn="l">
              <a:defRPr sz="4000" b="1" cap="all"/>
            </a:lvl1pPr>
          </a:lstStyle>
          <a:p>
            <a:r>
              <a:t>Title Text</a:t>
            </a:r>
          </a:p>
        </p:txBody>
      </p:sp>
      <p:sp>
        <p:nvSpPr>
          <p:cNvPr id="33" name="Body Level One…"/>
          <p:cNvSpPr txBox="1">
            <a:spLocks noGrp="1"/>
          </p:cNvSpPr>
          <p:nvPr>
            <p:ph type="body" sz="quarter" idx="1"/>
          </p:nvPr>
        </p:nvSpPr>
        <p:spPr>
          <a:xfrm>
            <a:off x="722312" y="2422261"/>
            <a:ext cx="7772401" cy="1250157"/>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pic>
        <p:nvPicPr>
          <p:cNvPr id="41"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42" name="Title Text"/>
          <p:cNvSpPr txBox="1">
            <a:spLocks noGrp="1"/>
          </p:cNvSpPr>
          <p:nvPr>
            <p:ph type="title"/>
          </p:nvPr>
        </p:nvSpPr>
        <p:spPr>
          <a:prstGeom prst="rect">
            <a:avLst/>
          </a:prstGeom>
        </p:spPr>
        <p:txBody>
          <a:bodyPr/>
          <a:lstStyle/>
          <a:p>
            <a:r>
              <a:t>Title Text</a:t>
            </a:r>
          </a:p>
        </p:txBody>
      </p:sp>
      <p:sp>
        <p:nvSpPr>
          <p:cNvPr id="43" name="Body Level One…"/>
          <p:cNvSpPr txBox="1">
            <a:spLocks noGrp="1"/>
          </p:cNvSpPr>
          <p:nvPr>
            <p:ph type="body" sz="half" idx="1"/>
          </p:nvPr>
        </p:nvSpPr>
        <p:spPr>
          <a:xfrm>
            <a:off x="457200" y="1333500"/>
            <a:ext cx="4038600" cy="3771638"/>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pic>
        <p:nvPicPr>
          <p:cNvPr id="51"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52" name="Title Text"/>
          <p:cNvSpPr txBox="1">
            <a:spLocks noGrp="1"/>
          </p:cNvSpPr>
          <p:nvPr>
            <p:ph type="title"/>
          </p:nvPr>
        </p:nvSpPr>
        <p:spPr>
          <a:prstGeom prst="rect">
            <a:avLst/>
          </a:prstGeom>
        </p:spPr>
        <p:txBody>
          <a:bodyPr/>
          <a:lstStyle/>
          <a:p>
            <a:r>
              <a:t>Title Text</a:t>
            </a:r>
          </a:p>
        </p:txBody>
      </p:sp>
      <p:sp>
        <p:nvSpPr>
          <p:cNvPr id="53" name="Body Level One…"/>
          <p:cNvSpPr txBox="1">
            <a:spLocks noGrp="1"/>
          </p:cNvSpPr>
          <p:nvPr>
            <p:ph type="body" sz="quarter" idx="1"/>
          </p:nvPr>
        </p:nvSpPr>
        <p:spPr>
          <a:xfrm>
            <a:off x="457200" y="1279260"/>
            <a:ext cx="4040188" cy="533137"/>
          </a:xfrm>
          <a:prstGeom prst="rect">
            <a:avLst/>
          </a:prstGeom>
        </p:spPr>
        <p:txBody>
          <a:bodyPr anchor="b"/>
          <a:lstStyle>
            <a:lvl1pPr marL="0" indent="0">
              <a:spcBef>
                <a:spcPts val="500"/>
              </a:spcBef>
              <a:buSzTx/>
              <a:buFontTx/>
              <a:buNone/>
              <a:defRPr sz="2400" b="1"/>
            </a:lvl1pPr>
            <a:lvl2pPr marL="0" indent="457200">
              <a:spcBef>
                <a:spcPts val="500"/>
              </a:spcBef>
              <a:buSzTx/>
              <a:buFontTx/>
              <a:buNone/>
              <a:defRPr sz="2400" b="1"/>
            </a:lvl2pPr>
            <a:lvl3pPr marL="0" indent="914400">
              <a:spcBef>
                <a:spcPts val="500"/>
              </a:spcBef>
              <a:buSzTx/>
              <a:buFontTx/>
              <a:buNone/>
              <a:defRPr sz="2400" b="1"/>
            </a:lvl3pPr>
            <a:lvl4pPr marL="0" indent="1371600">
              <a:spcBef>
                <a:spcPts val="500"/>
              </a:spcBef>
              <a:buSzTx/>
              <a:buFontTx/>
              <a:buNone/>
              <a:defRPr sz="2400" b="1"/>
            </a:lvl4pPr>
            <a:lvl5pPr marL="0" indent="1828800">
              <a:spcBef>
                <a:spcPts val="500"/>
              </a:spcBef>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4645026" y="1279260"/>
            <a:ext cx="4041776" cy="533137"/>
          </a:xfrm>
          <a:prstGeom prst="rect">
            <a:avLst/>
          </a:prstGeom>
        </p:spPr>
        <p:txBody>
          <a:bodyPr anchor="b"/>
          <a:lstStyle/>
          <a:p>
            <a:pPr marL="0" indent="0">
              <a:spcBef>
                <a:spcPts val="500"/>
              </a:spcBef>
              <a:buSzTx/>
              <a:buFontTx/>
              <a:buNone/>
              <a:defRPr sz="24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pic>
        <p:nvPicPr>
          <p:cNvPr id="62"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63" name="Title Text"/>
          <p:cNvSpPr txBox="1">
            <a:spLocks noGrp="1"/>
          </p:cNvSpPr>
          <p:nvPr>
            <p:ph type="title"/>
          </p:nvPr>
        </p:nvSpPr>
        <p:spPr>
          <a:prstGeom prst="rect">
            <a:avLst/>
          </a:prstGeom>
        </p:spPr>
        <p:txBody>
          <a:bodyPr/>
          <a:lstStyle/>
          <a:p>
            <a:r>
              <a:t>Title Text</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pic>
        <p:nvPicPr>
          <p:cNvPr id="71"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pic>
        <p:nvPicPr>
          <p:cNvPr id="79"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80" name="Title Text"/>
          <p:cNvSpPr txBox="1">
            <a:spLocks noGrp="1"/>
          </p:cNvSpPr>
          <p:nvPr>
            <p:ph type="title"/>
          </p:nvPr>
        </p:nvSpPr>
        <p:spPr>
          <a:xfrm>
            <a:off x="457201" y="227541"/>
            <a:ext cx="3008315" cy="968376"/>
          </a:xfrm>
          <a:prstGeom prst="rect">
            <a:avLst/>
          </a:prstGeom>
        </p:spPr>
        <p:txBody>
          <a:bodyPr anchor="b"/>
          <a:lstStyle>
            <a:lvl1pPr algn="l">
              <a:defRPr sz="2000" b="1"/>
            </a:lvl1pPr>
          </a:lstStyle>
          <a:p>
            <a:r>
              <a:t>Title Text</a:t>
            </a:r>
          </a:p>
        </p:txBody>
      </p:sp>
      <p:sp>
        <p:nvSpPr>
          <p:cNvPr id="81" name="Body Level One…"/>
          <p:cNvSpPr txBox="1">
            <a:spLocks noGrp="1"/>
          </p:cNvSpPr>
          <p:nvPr>
            <p:ph type="body" idx="1"/>
          </p:nvPr>
        </p:nvSpPr>
        <p:spPr>
          <a:xfrm>
            <a:off x="3575050" y="227542"/>
            <a:ext cx="5111750" cy="487759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2" name="Text Placeholder 3"/>
          <p:cNvSpPr>
            <a:spLocks noGrp="1"/>
          </p:cNvSpPr>
          <p:nvPr>
            <p:ph type="body" sz="half" idx="21"/>
          </p:nvPr>
        </p:nvSpPr>
        <p:spPr>
          <a:xfrm>
            <a:off x="457201" y="1195917"/>
            <a:ext cx="3008315" cy="3909221"/>
          </a:xfrm>
          <a:prstGeom prst="rect">
            <a:avLst/>
          </a:prstGeom>
        </p:spPr>
        <p:txBody>
          <a:bodyPr/>
          <a:lstStyle/>
          <a:p>
            <a:pPr marL="0" indent="0">
              <a:spcBef>
                <a:spcPts val="300"/>
              </a:spcBef>
              <a:buSzTx/>
              <a:buFontTx/>
              <a:buNone/>
              <a:defRPr sz="1400"/>
            </a:pPr>
            <a:endParaRPr/>
          </a:p>
        </p:txBody>
      </p:sp>
      <p:sp>
        <p:nvSpPr>
          <p:cNvPr id="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pic>
        <p:nvPicPr>
          <p:cNvPr id="90" name="Picture 2" descr="Picture 2"/>
          <p:cNvPicPr>
            <a:picLocks noChangeAspect="1"/>
          </p:cNvPicPr>
          <p:nvPr/>
        </p:nvPicPr>
        <p:blipFill>
          <a:blip r:embed="rId2"/>
          <a:stretch>
            <a:fillRect/>
          </a:stretch>
        </p:blipFill>
        <p:spPr>
          <a:xfrm>
            <a:off x="563" y="1"/>
            <a:ext cx="9143438" cy="5715001"/>
          </a:xfrm>
          <a:prstGeom prst="rect">
            <a:avLst/>
          </a:prstGeom>
          <a:ln w="12700">
            <a:miter lim="400000"/>
          </a:ln>
        </p:spPr>
      </p:pic>
      <p:sp>
        <p:nvSpPr>
          <p:cNvPr id="91" name="Title Text"/>
          <p:cNvSpPr txBox="1">
            <a:spLocks noGrp="1"/>
          </p:cNvSpPr>
          <p:nvPr>
            <p:ph type="title"/>
          </p:nvPr>
        </p:nvSpPr>
        <p:spPr>
          <a:xfrm>
            <a:off x="1792288" y="4000500"/>
            <a:ext cx="5486401" cy="472282"/>
          </a:xfrm>
          <a:prstGeom prst="rect">
            <a:avLst/>
          </a:prstGeom>
        </p:spPr>
        <p:txBody>
          <a:bodyPr anchor="b"/>
          <a:lstStyle>
            <a:lvl1pPr algn="l">
              <a:defRPr sz="2000" b="1"/>
            </a:lvl1pPr>
          </a:lstStyle>
          <a:p>
            <a:r>
              <a:t>Title Text</a:t>
            </a:r>
          </a:p>
        </p:txBody>
      </p:sp>
      <p:sp>
        <p:nvSpPr>
          <p:cNvPr id="92" name="Picture Placeholder 2"/>
          <p:cNvSpPr>
            <a:spLocks noGrp="1"/>
          </p:cNvSpPr>
          <p:nvPr>
            <p:ph type="pic" sz="half" idx="21"/>
          </p:nvPr>
        </p:nvSpPr>
        <p:spPr>
          <a:xfrm>
            <a:off x="1792288" y="510646"/>
            <a:ext cx="5486401" cy="3429001"/>
          </a:xfrm>
          <a:prstGeom prst="rect">
            <a:avLst/>
          </a:prstGeom>
        </p:spPr>
        <p:txBody>
          <a:bodyPr lIns="91439" rIns="91439">
            <a:noAutofit/>
          </a:bodyPr>
          <a:lstStyle/>
          <a:p>
            <a:endParaRPr/>
          </a:p>
        </p:txBody>
      </p:sp>
      <p:sp>
        <p:nvSpPr>
          <p:cNvPr id="93" name="Body Level One…"/>
          <p:cNvSpPr txBox="1">
            <a:spLocks noGrp="1"/>
          </p:cNvSpPr>
          <p:nvPr>
            <p:ph type="body" sz="quarter" idx="1"/>
          </p:nvPr>
        </p:nvSpPr>
        <p:spPr>
          <a:xfrm>
            <a:off x="1792288" y="4472782"/>
            <a:ext cx="5486401" cy="670720"/>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descr="Picture 2"/>
          <p:cNvPicPr>
            <a:picLocks noChangeAspect="1"/>
          </p:cNvPicPr>
          <p:nvPr/>
        </p:nvPicPr>
        <p:blipFill>
          <a:blip r:embed="rId17"/>
          <a:stretch>
            <a:fillRect/>
          </a:stretch>
        </p:blipFill>
        <p:spPr>
          <a:xfrm>
            <a:off x="563" y="1"/>
            <a:ext cx="9143438" cy="5715001"/>
          </a:xfrm>
          <a:prstGeom prst="rect">
            <a:avLst/>
          </a:prstGeom>
          <a:ln w="12700">
            <a:miter lim="400000"/>
          </a:ln>
        </p:spPr>
      </p:pic>
      <p:sp>
        <p:nvSpPr>
          <p:cNvPr id="3" name="Title Text"/>
          <p:cNvSpPr txBox="1">
            <a:spLocks noGrp="1"/>
          </p:cNvSpPr>
          <p:nvPr>
            <p:ph type="title"/>
          </p:nvPr>
        </p:nvSpPr>
        <p:spPr>
          <a:xfrm>
            <a:off x="457200" y="228865"/>
            <a:ext cx="8229600" cy="952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Title Text</a:t>
            </a:r>
          </a:p>
        </p:txBody>
      </p:sp>
      <p:sp>
        <p:nvSpPr>
          <p:cNvPr id="4" name="Body Level One…"/>
          <p:cNvSpPr txBox="1">
            <a:spLocks noGrp="1"/>
          </p:cNvSpPr>
          <p:nvPr>
            <p:ph type="body" idx="1"/>
          </p:nvPr>
        </p:nvSpPr>
        <p:spPr>
          <a:xfrm>
            <a:off x="457200" y="1333500"/>
            <a:ext cx="8229600" cy="37716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8428176" y="5314474"/>
            <a:ext cx="258624"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19.png"/><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hyperlink" Target="https://asecuritysite.com/encryption/fernet" TargetMode="External"/><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hyperlink" Target="https://asecuritysite.com/encryption/padding" TargetMode="External"/><Relationship Id="rId1" Type="http://schemas.openxmlformats.org/officeDocument/2006/relationships/slideLayout" Target="../slideLayouts/slideLayout15.xml"/><Relationship Id="rId6" Type="http://schemas.openxmlformats.org/officeDocument/2006/relationships/hyperlink" Target="https://asecuritysite.com/encryption/fernet" TargetMode="Externa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asecuritysite.com/encryption/padding" TargetMode="External"/><Relationship Id="rId1" Type="http://schemas.openxmlformats.org/officeDocument/2006/relationships/slideLayout" Target="../slideLayouts/slideLayout15.xml"/><Relationship Id="rId6" Type="http://schemas.openxmlformats.org/officeDocument/2006/relationships/image" Target="../media/image38.png"/><Relationship Id="rId5" Type="http://schemas.openxmlformats.org/officeDocument/2006/relationships/hyperlink" Target="https://asecuritysite.com/encryption/fernet2" TargetMode="Externa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hyperlink" Target="https://asecuritysite.com/encryption/fer" TargetMode="External"/><Relationship Id="rId2" Type="http://schemas.openxmlformats.org/officeDocument/2006/relationships/image" Target="../media/image35.png"/><Relationship Id="rId1" Type="http://schemas.openxmlformats.org/officeDocument/2006/relationships/slideLayout" Target="../slideLayouts/slideLayout15.xml"/><Relationship Id="rId6" Type="http://schemas.openxmlformats.org/officeDocument/2006/relationships/image" Target="../media/image40.png"/><Relationship Id="rId5" Type="http://schemas.openxmlformats.org/officeDocument/2006/relationships/hyperlink" Target="https://asecuritysite.com/encryption/ferdecode" TargetMode="Externa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hyperlink" Target="https://asecuritysite.com/encryption/fernet3" TargetMode="External"/><Relationship Id="rId2" Type="http://schemas.openxmlformats.org/officeDocument/2006/relationships/image" Target="../media/image41.png"/><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44.tif"/><Relationship Id="rId2" Type="http://schemas.openxmlformats.org/officeDocument/2006/relationships/image" Target="../media/image43.tif"/><Relationship Id="rId1" Type="http://schemas.openxmlformats.org/officeDocument/2006/relationships/slideLayout" Target="../slideLayouts/slideLayout1.xml"/><Relationship Id="rId4" Type="http://schemas.openxmlformats.org/officeDocument/2006/relationships/image" Target="../media/image45.tif"/></Relationships>
</file>

<file path=ppt/slides/_rels/slide25.xml.rels><?xml version="1.0" encoding="UTF-8" standalone="yes"?>
<Relationships xmlns="http://schemas.openxmlformats.org/package/2006/relationships"><Relationship Id="rId3" Type="http://schemas.openxmlformats.org/officeDocument/2006/relationships/image" Target="../media/image47.tif"/><Relationship Id="rId2" Type="http://schemas.openxmlformats.org/officeDocument/2006/relationships/image" Target="../media/image46.tif"/><Relationship Id="rId1" Type="http://schemas.openxmlformats.org/officeDocument/2006/relationships/slideLayout" Target="../slideLayouts/slideLayout2.xml"/><Relationship Id="rId4" Type="http://schemas.openxmlformats.org/officeDocument/2006/relationships/image" Target="../media/image48.tif"/></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tif"/><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jpeg"/></Relationships>
</file>

<file path=ppt/slides/_rels/slide3.xml.rels><?xml version="1.0" encoding="UTF-8" standalone="yes"?>
<Relationships xmlns="http://schemas.openxmlformats.org/package/2006/relationships"><Relationship Id="rId3" Type="http://schemas.openxmlformats.org/officeDocument/2006/relationships/hyperlink" Target="https://asecuritysite.com/encryption/erc20" TargetMode="External"/><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hyperlink" Target="https://asecuritysite.com/ethereum/ethereum09" TargetMode="External"/><Relationship Id="rId2" Type="http://schemas.openxmlformats.org/officeDocument/2006/relationships/image" Target="../media/image14.png"/><Relationship Id="rId1" Type="http://schemas.openxmlformats.org/officeDocument/2006/relationships/slideLayout" Target="../slideLayouts/slideLayout13.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Title 1"/>
          <p:cNvSpPr txBox="1">
            <a:spLocks noGrp="1"/>
          </p:cNvSpPr>
          <p:nvPr>
            <p:ph type="title"/>
          </p:nvPr>
        </p:nvSpPr>
        <p:spPr>
          <a:xfrm>
            <a:off x="430213" y="787400"/>
            <a:ext cx="3577012" cy="4140200"/>
          </a:xfrm>
          <a:prstGeom prst="rect">
            <a:avLst/>
          </a:prstGeom>
        </p:spPr>
        <p:txBody>
          <a:bodyPr>
            <a:normAutofit fontScale="90000"/>
          </a:bodyPr>
          <a:lstStyle/>
          <a:p>
            <a:pPr algn="l" defTabSz="685800">
              <a:defRPr sz="2925" b="1">
                <a:solidFill>
                  <a:srgbClr val="C00000"/>
                </a:solidFill>
              </a:defRPr>
            </a:pPr>
            <a:r>
              <a:rPr dirty="0"/>
              <a:t>Tokens, Authorization and Docker</a:t>
            </a:r>
            <a:br>
              <a:rPr dirty="0"/>
            </a:br>
            <a:r>
              <a:rPr sz="1350" b="0" dirty="0"/>
              <a:t>ERC-20 Tokens</a:t>
            </a:r>
          </a:p>
          <a:p>
            <a:pPr algn="l" defTabSz="685800">
              <a:defRPr sz="2925" b="1">
                <a:solidFill>
                  <a:srgbClr val="C00000"/>
                </a:solidFill>
              </a:defRPr>
            </a:pPr>
            <a:r>
              <a:rPr sz="1350" b="0" dirty="0"/>
              <a:t>JSON Web Tokens</a:t>
            </a:r>
          </a:p>
          <a:p>
            <a:pPr algn="l" defTabSz="685800">
              <a:defRPr sz="2925" b="1">
                <a:solidFill>
                  <a:srgbClr val="C00000"/>
                </a:solidFill>
              </a:defRPr>
            </a:pPr>
            <a:r>
              <a:rPr sz="1350" b="0" dirty="0"/>
              <a:t>OAuth 2.0</a:t>
            </a:r>
          </a:p>
          <a:p>
            <a:pPr algn="l" defTabSz="685800">
              <a:defRPr sz="2925" b="1">
                <a:solidFill>
                  <a:srgbClr val="C00000"/>
                </a:solidFill>
              </a:defRPr>
            </a:pPr>
            <a:r>
              <a:rPr sz="1350" b="0" dirty="0"/>
              <a:t>Fernet Tokens</a:t>
            </a:r>
          </a:p>
          <a:p>
            <a:pPr algn="l" defTabSz="685800">
              <a:defRPr sz="2925" b="1">
                <a:solidFill>
                  <a:srgbClr val="C00000"/>
                </a:solidFill>
              </a:defRPr>
            </a:pPr>
            <a:r>
              <a:rPr sz="1350" b="0" dirty="0"/>
              <a:t>PAKE</a:t>
            </a:r>
          </a:p>
          <a:p>
            <a:pPr algn="l" defTabSz="685800">
              <a:defRPr sz="2925" b="1">
                <a:solidFill>
                  <a:srgbClr val="C00000"/>
                </a:solidFill>
              </a:defRPr>
            </a:pPr>
            <a:r>
              <a:rPr sz="1350" b="0" dirty="0"/>
              <a:t>Docker</a:t>
            </a:r>
          </a:p>
          <a:p>
            <a:pPr algn="l" defTabSz="685800">
              <a:defRPr sz="2925" b="1">
                <a:solidFill>
                  <a:srgbClr val="C00000"/>
                </a:solidFill>
              </a:defRPr>
            </a:pPr>
            <a:br>
              <a:rPr sz="1350" b="0" dirty="0"/>
            </a:br>
            <a:br>
              <a:rPr sz="1350" b="0" dirty="0"/>
            </a:br>
            <a:r>
              <a:rPr sz="2025" dirty="0">
                <a:solidFill>
                  <a:srgbClr val="000000"/>
                </a:solidFill>
              </a:rPr>
              <a:t>Prof Bill Buchanan OBE</a:t>
            </a:r>
            <a:br>
              <a:rPr sz="2025" dirty="0">
                <a:solidFill>
                  <a:srgbClr val="000000"/>
                </a:solidFill>
              </a:rPr>
            </a:br>
            <a:br>
              <a:rPr sz="1350" b="0" dirty="0"/>
            </a:br>
            <a:r>
              <a:rPr lang="en-GB" sz="1350" dirty="0"/>
              <a:t>https://</a:t>
            </a:r>
            <a:r>
              <a:rPr lang="en-GB" sz="1350" dirty="0" err="1"/>
              <a:t>asecuritysite.com</a:t>
            </a:r>
            <a:r>
              <a:rPr lang="en-GB" sz="1350" dirty="0"/>
              <a:t>/tokens/</a:t>
            </a:r>
            <a:br>
              <a:rPr sz="1350" b="0" dirty="0"/>
            </a:br>
            <a:br>
              <a:rPr sz="1350" b="0" dirty="0"/>
            </a:br>
            <a:endParaRPr sz="1350" b="0" dirty="0"/>
          </a:p>
          <a:p>
            <a:pPr algn="l" defTabSz="685800">
              <a:defRPr sz="2925" b="1">
                <a:solidFill>
                  <a:srgbClr val="C00000"/>
                </a:solidFill>
              </a:defRPr>
            </a:pPr>
            <a:br>
              <a:rPr sz="1350" b="0" dirty="0"/>
            </a:br>
            <a:endParaRPr sz="1350" b="0" dirty="0"/>
          </a:p>
        </p:txBody>
      </p:sp>
      <p:pic>
        <p:nvPicPr>
          <p:cNvPr id="7" name="Picture 6" descr="Text&#10;&#10;Description automatically generated">
            <a:extLst>
              <a:ext uri="{FF2B5EF4-FFF2-40B4-BE49-F238E27FC236}">
                <a16:creationId xmlns:a16="http://schemas.microsoft.com/office/drawing/2014/main" id="{A2251393-836B-BD9C-A72D-3FF73191C5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6281" y="981635"/>
            <a:ext cx="4346143" cy="3259607"/>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Title 1"/>
          <p:cNvSpPr txBox="1">
            <a:spLocks noGrp="1"/>
          </p:cNvSpPr>
          <p:nvPr>
            <p:ph type="title"/>
          </p:nvPr>
        </p:nvSpPr>
        <p:spPr>
          <a:xfrm>
            <a:off x="430213" y="787400"/>
            <a:ext cx="3455988" cy="4140200"/>
          </a:xfrm>
          <a:prstGeom prst="rect">
            <a:avLst/>
          </a:prstGeom>
        </p:spPr>
        <p:txBody>
          <a:bodyPr/>
          <a:lstStyle/>
          <a:p>
            <a:pPr algn="l">
              <a:defRPr sz="3900" b="1">
                <a:solidFill>
                  <a:srgbClr val="C00000"/>
                </a:solidFill>
              </a:defRPr>
            </a:pPr>
            <a:r>
              <a:rPr dirty="0"/>
              <a:t>Tokens, Authorization and Docker</a:t>
            </a:r>
            <a:br>
              <a:rPr dirty="0"/>
            </a:br>
            <a:r>
              <a:rPr sz="1800" b="0" dirty="0"/>
              <a:t>JSON Web Tokens</a:t>
            </a:r>
            <a:br>
              <a:rPr sz="1800" b="0" dirty="0"/>
            </a:br>
            <a:br>
              <a:rPr sz="1800" b="0" dirty="0"/>
            </a:br>
            <a:r>
              <a:rPr sz="2700" dirty="0">
                <a:solidFill>
                  <a:srgbClr val="000000"/>
                </a:solidFill>
              </a:rPr>
              <a:t>Prof Bill Buchanan OBE</a:t>
            </a:r>
            <a:br>
              <a:rPr sz="2700" dirty="0">
                <a:solidFill>
                  <a:srgbClr val="000000"/>
                </a:solidFill>
              </a:rPr>
            </a:br>
            <a:br>
              <a:rPr sz="1800" b="0" dirty="0"/>
            </a:br>
            <a:r>
              <a:rPr lang="en-GB" sz="1800" dirty="0"/>
              <a:t>https://</a:t>
            </a:r>
            <a:r>
              <a:rPr lang="en-GB" sz="1800" dirty="0" err="1"/>
              <a:t>asecuritysite.com</a:t>
            </a:r>
            <a:r>
              <a:rPr lang="en-GB" sz="1800" dirty="0"/>
              <a:t>/tokens/</a:t>
            </a:r>
            <a:endParaRPr sz="1800" b="0" dirty="0"/>
          </a:p>
        </p:txBody>
      </p:sp>
      <p:pic>
        <p:nvPicPr>
          <p:cNvPr id="5" name="Picture 4" descr="Text&#10;&#10;Description automatically generated">
            <a:extLst>
              <a:ext uri="{FF2B5EF4-FFF2-40B4-BE49-F238E27FC236}">
                <a16:creationId xmlns:a16="http://schemas.microsoft.com/office/drawing/2014/main" id="{39D44D87-C766-A36C-C694-7AE29182F9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6281" y="981635"/>
            <a:ext cx="4346143" cy="325960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54" name="alg: HS-256…"/>
          <p:cNvSpPr txBox="1">
            <a:spLocks noGrp="1"/>
          </p:cNvSpPr>
          <p:nvPr>
            <p:ph type="body" idx="4294967295"/>
          </p:nvPr>
        </p:nvSpPr>
        <p:spPr>
          <a:xfrm>
            <a:off x="457200" y="1333500"/>
            <a:ext cx="8229600" cy="3771900"/>
          </a:xfrm>
          <a:prstGeom prst="rect">
            <a:avLst/>
          </a:prstGeom>
        </p:spPr>
        <p:txBody>
          <a:bodyPr/>
          <a:lstStyle/>
          <a:p>
            <a:r>
              <a:t>alg: HS-256</a:t>
            </a:r>
          </a:p>
          <a:p>
            <a:r>
              <a:t>iss: Used to.</a:t>
            </a:r>
          </a:p>
          <a:p>
            <a:r>
              <a:t>iat: Issued at.</a:t>
            </a:r>
          </a:p>
          <a:p>
            <a:r>
              <a:t>exp: Expires at.</a:t>
            </a:r>
          </a:p>
        </p:txBody>
      </p:sp>
      <p:sp>
        <p:nvSpPr>
          <p:cNvPr id="255" name="JSON Web Token"/>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JSON Web Token</a:t>
            </a:r>
          </a:p>
        </p:txBody>
      </p:sp>
      <p:pic>
        <p:nvPicPr>
          <p:cNvPr id="256" name="Image" descr="Image"/>
          <p:cNvPicPr>
            <a:picLocks noChangeAspect="1"/>
          </p:cNvPicPr>
          <p:nvPr/>
        </p:nvPicPr>
        <p:blipFill>
          <a:blip r:embed="rId2"/>
          <a:stretch>
            <a:fillRect/>
          </a:stretch>
        </p:blipFill>
        <p:spPr>
          <a:xfrm>
            <a:off x="4479694" y="-1"/>
            <a:ext cx="4951626" cy="5715001"/>
          </a:xfrm>
          <a:prstGeom prst="rect">
            <a:avLst/>
          </a:prstGeom>
          <a:ln w="12700">
            <a:miter lim="400000"/>
          </a:ln>
        </p:spPr>
      </p:pic>
      <p:sp>
        <p:nvSpPr>
          <p:cNvPr id="257" name="Signing: HS256,…"/>
          <p:cNvSpPr txBox="1"/>
          <p:nvPr/>
        </p:nvSpPr>
        <p:spPr>
          <a:xfrm>
            <a:off x="429926" y="3827239"/>
            <a:ext cx="3218617" cy="17724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spcBef>
                <a:spcPts val="700"/>
              </a:spcBef>
              <a:defRPr sz="3200"/>
            </a:pPr>
            <a:r>
              <a:rPr b="1"/>
              <a:t>Signing: </a:t>
            </a:r>
            <a:r>
              <a:t>HS256, </a:t>
            </a:r>
          </a:p>
          <a:p>
            <a:pPr>
              <a:spcBef>
                <a:spcPts val="700"/>
              </a:spcBef>
              <a:defRPr sz="3200"/>
            </a:pPr>
            <a:r>
              <a:t>HS364, HS512 and </a:t>
            </a:r>
          </a:p>
          <a:p>
            <a:pPr>
              <a:spcBef>
                <a:spcPts val="700"/>
              </a:spcBef>
              <a:defRPr sz="3200"/>
            </a:pPr>
            <a:r>
              <a:t>RS256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 xmlns:m="http://schemas.openxmlformats.org/officeDocument/2006/math" xmlns:a14="http://schemas.microsoft.com/office/drawing/2010/main" xmlns:p14="http://schemas.microsoft.com/office/powerpoint/2010/main" Requires="p14">
      <p:transition spd="slow" advClick="1" p14:dur="1200">
        <p:wipe dir="l"/>
      </p:transition>
    </mc:Choice>
    <mc:Fallback xmlns="" xmlns:m="http://schemas.openxmlformats.org/officeDocument/2006/math" xmlns:a14="http://schemas.microsoft.com/office/drawing/2010/main">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60" name="JSON Web Token"/>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JSON Web Token</a:t>
            </a:r>
          </a:p>
        </p:txBody>
      </p:sp>
      <p:pic>
        <p:nvPicPr>
          <p:cNvPr id="261" name="Image" descr="Image"/>
          <p:cNvPicPr>
            <a:picLocks noChangeAspect="1"/>
          </p:cNvPicPr>
          <p:nvPr/>
        </p:nvPicPr>
        <p:blipFill>
          <a:blip r:embed="rId2"/>
          <a:stretch>
            <a:fillRect/>
          </a:stretch>
        </p:blipFill>
        <p:spPr>
          <a:xfrm>
            <a:off x="4479694" y="-1"/>
            <a:ext cx="4951626" cy="5715001"/>
          </a:xfrm>
          <a:prstGeom prst="rect">
            <a:avLst/>
          </a:prstGeom>
          <a:ln w="12700">
            <a:miter lim="400000"/>
          </a:ln>
        </p:spPr>
      </p:pic>
      <p:sp>
        <p:nvSpPr>
          <p:cNvPr id="262" name="eyJ0eXAiOiJKV1QiLCJhbGciOiJIUzI1NiJ9.InsgZm9vOiAnYmFyJ30i.YysrHrgIR351UIruepwNCpwwOfH0feLlibPgASG-ljw"/>
          <p:cNvSpPr txBox="1"/>
          <p:nvPr/>
        </p:nvSpPr>
        <p:spPr>
          <a:xfrm>
            <a:off x="365152" y="867424"/>
            <a:ext cx="4519149" cy="929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rPr>
                <a:solidFill>
                  <a:srgbClr val="FF2F92"/>
                </a:solidFill>
              </a:rPr>
              <a:t>eyJ0eXAiOiJKV1QiLCJhbGciOiJIUzI1NiJ9</a:t>
            </a:r>
            <a:r>
              <a:t>.InsgZm9vOiAnYmFyJ30i.</a:t>
            </a:r>
            <a:r>
              <a:rPr>
                <a:solidFill>
                  <a:schemeClr val="accent4">
                    <a:satOff val="-1335"/>
                    <a:lumOff val="-10274"/>
                  </a:schemeClr>
                </a:solidFill>
              </a:rPr>
              <a:t>YysrHrgIR351UIruepwNCpwwOfH0feLlibPgASG-ljw</a:t>
            </a:r>
          </a:p>
        </p:txBody>
      </p:sp>
      <p:sp>
        <p:nvSpPr>
          <p:cNvPr id="263" name="Header:…"/>
          <p:cNvSpPr txBox="1"/>
          <p:nvPr/>
        </p:nvSpPr>
        <p:spPr>
          <a:xfrm>
            <a:off x="837271" y="2075450"/>
            <a:ext cx="3122152" cy="3241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lnSpc>
                <a:spcPts val="2800"/>
              </a:lnSpc>
              <a:defRPr sz="1200">
                <a:latin typeface="Courier"/>
                <a:ea typeface="Courier"/>
                <a:cs typeface="Courier"/>
                <a:sym typeface="Courier"/>
              </a:defRPr>
            </a:pPr>
            <a:r>
              <a:t>Header:</a:t>
            </a:r>
          </a:p>
          <a:p>
            <a:pPr defTabSz="457200">
              <a:lnSpc>
                <a:spcPts val="2800"/>
              </a:lnSpc>
              <a:defRPr sz="1200">
                <a:latin typeface="Courier"/>
                <a:ea typeface="Courier"/>
                <a:cs typeface="Courier"/>
                <a:sym typeface="Courier"/>
              </a:defRPr>
            </a:pPr>
            <a:r>
              <a:t>{</a:t>
            </a:r>
          </a:p>
          <a:p>
            <a:pPr defTabSz="457200">
              <a:lnSpc>
                <a:spcPts val="2800"/>
              </a:lnSpc>
              <a:defRPr sz="1200">
                <a:latin typeface="Courier"/>
                <a:ea typeface="Courier"/>
                <a:cs typeface="Courier"/>
                <a:sym typeface="Courier"/>
              </a:defRPr>
            </a:pPr>
            <a:r>
              <a:t>  "typ": "JWT",</a:t>
            </a:r>
          </a:p>
          <a:p>
            <a:pPr defTabSz="457200">
              <a:lnSpc>
                <a:spcPts val="2800"/>
              </a:lnSpc>
              <a:defRPr sz="1200">
                <a:latin typeface="Courier"/>
                <a:ea typeface="Courier"/>
                <a:cs typeface="Courier"/>
                <a:sym typeface="Courier"/>
              </a:defRPr>
            </a:pPr>
            <a:r>
              <a:t>  "alg": "HS256"</a:t>
            </a:r>
          </a:p>
          <a:p>
            <a:pPr defTabSz="457200">
              <a:lnSpc>
                <a:spcPts val="2800"/>
              </a:lnSpc>
              <a:defRPr sz="1200">
                <a:latin typeface="Courier"/>
                <a:ea typeface="Courier"/>
                <a:cs typeface="Courier"/>
                <a:sym typeface="Courier"/>
              </a:defRPr>
            </a:pPr>
            <a:r>
              <a:t>}</a:t>
            </a:r>
          </a:p>
          <a:p>
            <a:pPr defTabSz="457200">
              <a:lnSpc>
                <a:spcPts val="2800"/>
              </a:lnSpc>
              <a:defRPr sz="1200">
                <a:latin typeface="Times Roman"/>
                <a:ea typeface="Times Roman"/>
                <a:cs typeface="Times Roman"/>
                <a:sym typeface="Times Roman"/>
              </a:defRPr>
            </a:pPr>
            <a:endParaRPr/>
          </a:p>
          <a:p>
            <a:pPr defTabSz="457200">
              <a:lnSpc>
                <a:spcPts val="2800"/>
              </a:lnSpc>
              <a:spcBef>
                <a:spcPts val="1200"/>
              </a:spcBef>
              <a:defRPr sz="1200">
                <a:latin typeface="Times Roman"/>
                <a:ea typeface="Times Roman"/>
                <a:cs typeface="Times Roman"/>
                <a:sym typeface="Times Roman"/>
              </a:defRPr>
            </a:pPr>
            <a:r>
              <a:t>Payload:</a:t>
            </a:r>
          </a:p>
          <a:p>
            <a:pPr defTabSz="457200">
              <a:lnSpc>
                <a:spcPts val="2800"/>
              </a:lnSpc>
              <a:defRPr sz="1200">
                <a:latin typeface="Courier"/>
                <a:ea typeface="Courier"/>
                <a:cs typeface="Courier"/>
                <a:sym typeface="Courier"/>
              </a:defRPr>
            </a:pPr>
            <a:r>
              <a:t>"{ foo: 'bar'}"</a:t>
            </a:r>
          </a:p>
          <a:p>
            <a:pPr defTabSz="457200">
              <a:lnSpc>
                <a:spcPts val="2800"/>
              </a:lnSpc>
              <a:defRPr sz="1200">
                <a:latin typeface="Times Roman"/>
                <a:ea typeface="Times Roman"/>
                <a:cs typeface="Times Roman"/>
                <a:sym typeface="Times Roman"/>
              </a:defRPr>
            </a:pPr>
            <a:endParaRPr/>
          </a:p>
          <a:p>
            <a:pPr defTabSz="457200">
              <a:lnSpc>
                <a:spcPts val="2800"/>
              </a:lnSpc>
              <a:spcBef>
                <a:spcPts val="1200"/>
              </a:spcBef>
              <a:defRPr sz="1200">
                <a:latin typeface="Times Roman"/>
                <a:ea typeface="Times Roman"/>
                <a:cs typeface="Times Roman"/>
                <a:sym typeface="Times Roman"/>
              </a:defRPr>
            </a:pPr>
            <a:r>
              <a:t>Signature:</a:t>
            </a:r>
          </a:p>
          <a:p>
            <a:pPr defTabSz="457200">
              <a:lnSpc>
                <a:spcPts val="2800"/>
              </a:lnSpc>
              <a:defRPr sz="1200">
                <a:latin typeface="Courier"/>
                <a:ea typeface="Courier"/>
                <a:cs typeface="Courier"/>
                <a:sym typeface="Courier"/>
              </a:defRPr>
            </a:pPr>
            <a:r>
              <a:t>HMACSHA256(</a:t>
            </a:r>
          </a:p>
          <a:p>
            <a:pPr defTabSz="457200">
              <a:lnSpc>
                <a:spcPts val="2800"/>
              </a:lnSpc>
              <a:defRPr sz="1200">
                <a:latin typeface="Courier"/>
                <a:ea typeface="Courier"/>
                <a:cs typeface="Courier"/>
                <a:sym typeface="Courier"/>
              </a:defRPr>
            </a:pPr>
            <a:r>
              <a:t>  base64UrlEncode(header) + "." +</a:t>
            </a:r>
          </a:p>
          <a:p>
            <a:pPr defTabSz="457200">
              <a:lnSpc>
                <a:spcPts val="2800"/>
              </a:lnSpc>
              <a:defRPr sz="1200">
                <a:latin typeface="Courier"/>
                <a:ea typeface="Courier"/>
                <a:cs typeface="Courier"/>
                <a:sym typeface="Courier"/>
              </a:defRPr>
            </a:pPr>
            <a:r>
              <a:t>  base64UrlEncode(payload),</a:t>
            </a:r>
          </a:p>
          <a:p>
            <a:pPr defTabSz="457200">
              <a:lnSpc>
                <a:spcPts val="2700"/>
              </a:lnSpc>
              <a:defRPr sz="1100">
                <a:latin typeface="+mj-lt"/>
                <a:ea typeface="+mj-ea"/>
                <a:cs typeface="+mj-cs"/>
                <a:sym typeface="Helvetica"/>
              </a:defRPr>
            </a:pPr>
            <a:r>
              <a:rPr sz="1200">
                <a:latin typeface="Courier"/>
                <a:ea typeface="Courier"/>
                <a:cs typeface="Courier"/>
                <a:sym typeface="Courier"/>
              </a:rPr>
              <a:t>  </a:t>
            </a:r>
            <a:r>
              <a:t>your-256-bit-secret</a:t>
            </a:r>
            <a:endParaRPr sz="1200">
              <a:latin typeface="Courier"/>
              <a:ea typeface="Courier"/>
              <a:cs typeface="Courier"/>
              <a:sym typeface="Courier"/>
            </a:endParaRPr>
          </a:p>
          <a:p>
            <a:pPr defTabSz="457200">
              <a:lnSpc>
                <a:spcPts val="2800"/>
              </a:lnSpc>
              <a:defRPr sz="1200">
                <a:latin typeface="Courier"/>
                <a:ea typeface="Courier"/>
                <a:cs typeface="Courier"/>
                <a:sym typeface="Courier"/>
              </a:defRPr>
            </a:pPr>
            <a:r>
              <a:t>) secret base64 encoded</a:t>
            </a:r>
          </a:p>
        </p:txBody>
      </p:sp>
      <p:pic>
        <p:nvPicPr>
          <p:cNvPr id="264" name="Screenshot 2019-04-03 at 19.23.57.png" descr="Screenshot 2019-04-03 at 19.23.57.png"/>
          <p:cNvPicPr>
            <a:picLocks noChangeAspect="1"/>
          </p:cNvPicPr>
          <p:nvPr/>
        </p:nvPicPr>
        <p:blipFill>
          <a:blip r:embed="rId3"/>
          <a:stretch>
            <a:fillRect/>
          </a:stretch>
        </p:blipFill>
        <p:spPr>
          <a:xfrm>
            <a:off x="81063" y="1415248"/>
            <a:ext cx="9144001" cy="213466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264"/>
                                        </p:tgtEl>
                                        <p:attrNameLst>
                                          <p:attrName>style.visibility</p:attrName>
                                        </p:attrNameLst>
                                      </p:cBhvr>
                                      <p:to>
                                        <p:strVal val="visible"/>
                                      </p:to>
                                    </p:set>
                                    <p:anim calcmode="lin" valueType="num">
                                      <p:cBhvr>
                                        <p:cTn id="7" dur="1000" fill="hold"/>
                                        <p:tgtEl>
                                          <p:spTgt spid="264"/>
                                        </p:tgtEl>
                                        <p:attrNameLst>
                                          <p:attrName>ppt_x</p:attrName>
                                        </p:attrNameLst>
                                      </p:cBhvr>
                                      <p:tavLst>
                                        <p:tav tm="0">
                                          <p:val>
                                            <p:strVal val="0-#ppt_w/2"/>
                                          </p:val>
                                        </p:tav>
                                        <p:tav tm="100000">
                                          <p:val>
                                            <p:strVal val="#ppt_x"/>
                                          </p:val>
                                        </p:tav>
                                      </p:tavLst>
                                    </p:anim>
                                    <p:anim calcmode="lin" valueType="num">
                                      <p:cBhvr>
                                        <p:cTn id="8" dur="1000" fill="hold"/>
                                        <p:tgtEl>
                                          <p:spTgt spid="2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1"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Title 1"/>
          <p:cNvSpPr txBox="1">
            <a:spLocks noGrp="1"/>
          </p:cNvSpPr>
          <p:nvPr>
            <p:ph type="title"/>
          </p:nvPr>
        </p:nvSpPr>
        <p:spPr>
          <a:xfrm>
            <a:off x="430212" y="787400"/>
            <a:ext cx="5327651" cy="4140200"/>
          </a:xfrm>
          <a:prstGeom prst="rect">
            <a:avLst/>
          </a:prstGeom>
        </p:spPr>
        <p:txBody>
          <a:bodyPr/>
          <a:lstStyle/>
          <a:p>
            <a:pPr algn="l">
              <a:defRPr sz="3900" b="1">
                <a:solidFill>
                  <a:srgbClr val="C00000"/>
                </a:solidFill>
              </a:defRPr>
            </a:pPr>
            <a:r>
              <a:t>Tokens, Authorization and Docker</a:t>
            </a:r>
            <a:br/>
            <a:r>
              <a:rPr sz="1800" b="0"/>
              <a:t>OAuth 2.0</a:t>
            </a:r>
            <a:br>
              <a:rPr sz="1800" b="0"/>
            </a:br>
            <a:br>
              <a:rPr sz="1800" b="0"/>
            </a:br>
            <a:r>
              <a:rPr sz="2700">
                <a:solidFill>
                  <a:srgbClr val="000000"/>
                </a:solidFill>
              </a:rPr>
              <a:t>Prof Bill Buchanan OBE</a:t>
            </a:r>
            <a:br>
              <a:rPr sz="2700">
                <a:solidFill>
                  <a:srgbClr val="000000"/>
                </a:solidFill>
              </a:rPr>
            </a:br>
            <a:br>
              <a:rPr sz="1800" b="0"/>
            </a:br>
            <a:r>
              <a:rPr sz="1800" b="0"/>
              <a:t>http://asecuritysite.com/encryption</a:t>
            </a:r>
          </a:p>
          <a:p>
            <a:pPr algn="l">
              <a:defRPr sz="3900" b="1">
                <a:solidFill>
                  <a:srgbClr val="C00000"/>
                </a:solidFill>
              </a:defRPr>
            </a:pPr>
            <a:r>
              <a:rPr sz="1800" b="0"/>
              <a:t>http://asecuritysite.com/unit06</a:t>
            </a:r>
            <a:br>
              <a:rPr sz="1800" b="0"/>
            </a:br>
            <a:endParaRPr sz="1800" b="0"/>
          </a:p>
        </p:txBody>
      </p:sp>
      <p:pic>
        <p:nvPicPr>
          <p:cNvPr id="267" name="Content Placeholder 1" descr="Content Placeholder 1"/>
          <p:cNvPicPr>
            <a:picLocks noChangeAspect="1"/>
          </p:cNvPicPr>
          <p:nvPr/>
        </p:nvPicPr>
        <p:blipFill>
          <a:blip r:embed="rId2"/>
          <a:stretch>
            <a:fillRect/>
          </a:stretch>
        </p:blipFill>
        <p:spPr>
          <a:xfrm>
            <a:off x="6011862" y="581025"/>
            <a:ext cx="2305051" cy="347345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70" name="Federated ID"/>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Federated ID</a:t>
            </a:r>
          </a:p>
        </p:txBody>
      </p:sp>
      <p:pic>
        <p:nvPicPr>
          <p:cNvPr id="271" name="1*NtCvVfOvNtxV_30bAG2gZA.png" descr="1*NtCvVfOvNtxV_30bAG2gZA.png"/>
          <p:cNvPicPr>
            <a:picLocks noChangeAspect="1"/>
          </p:cNvPicPr>
          <p:nvPr/>
        </p:nvPicPr>
        <p:blipFill>
          <a:blip r:embed="rId2"/>
          <a:stretch>
            <a:fillRect/>
          </a:stretch>
        </p:blipFill>
        <p:spPr>
          <a:xfrm>
            <a:off x="2095170" y="555968"/>
            <a:ext cx="6576418" cy="4932314"/>
          </a:xfrm>
          <a:prstGeom prst="rect">
            <a:avLst/>
          </a:prstGeom>
          <a:ln w="12700">
            <a:miter lim="400000"/>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 xmlns:m="http://schemas.openxmlformats.org/officeDocument/2006/math" xmlns:a14="http://schemas.microsoft.com/office/drawing/2010/main" xmlns:p14="http://schemas.microsoft.com/office/powerpoint/2010/main" Requires="p14">
      <p:transition spd="slow" advClick="1" p14:dur="1200">
        <p:wipe dir="l"/>
      </p:transition>
    </mc:Choice>
    <mc:Fallback xmlns="" xmlns:m="http://schemas.openxmlformats.org/officeDocument/2006/math" xmlns:a14="http://schemas.microsoft.com/office/drawing/2010/main">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74" name="OAuth 2"/>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OAuth 2</a:t>
            </a:r>
          </a:p>
        </p:txBody>
      </p:sp>
      <p:pic>
        <p:nvPicPr>
          <p:cNvPr id="275" name="Image" descr="Image"/>
          <p:cNvPicPr>
            <a:picLocks noChangeAspect="1"/>
          </p:cNvPicPr>
          <p:nvPr/>
        </p:nvPicPr>
        <p:blipFill>
          <a:blip r:embed="rId2"/>
          <a:stretch>
            <a:fillRect/>
          </a:stretch>
        </p:blipFill>
        <p:spPr>
          <a:xfrm>
            <a:off x="3876718" y="87516"/>
            <a:ext cx="5311088" cy="3828608"/>
          </a:xfrm>
          <a:prstGeom prst="rect">
            <a:avLst/>
          </a:prstGeom>
          <a:ln w="12700">
            <a:miter lim="400000"/>
          </a:ln>
        </p:spPr>
      </p:pic>
      <p:sp>
        <p:nvSpPr>
          <p:cNvPr id="276" name="Application Name…"/>
          <p:cNvSpPr/>
          <p:nvPr/>
        </p:nvSpPr>
        <p:spPr>
          <a:xfrm>
            <a:off x="197930" y="712620"/>
            <a:ext cx="2728675" cy="927101"/>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pPr marL="457200" indent="-317500" defTabSz="457200">
              <a:lnSpc>
                <a:spcPts val="2800"/>
              </a:lnSpc>
              <a:buClr>
                <a:srgbClr val="000000"/>
              </a:buClr>
              <a:buSzPct val="100000"/>
              <a:buFont typeface="Times Roman"/>
              <a:buChar char="•"/>
              <a:defRPr sz="1200">
                <a:latin typeface="Times Roman"/>
                <a:ea typeface="Times Roman"/>
                <a:cs typeface="Times Roman"/>
                <a:sym typeface="Times Roman"/>
              </a:defRPr>
            </a:pPr>
            <a:r>
              <a:t>Application Name</a:t>
            </a:r>
          </a:p>
          <a:p>
            <a:pPr marL="457200" indent="-317500" defTabSz="457200">
              <a:lnSpc>
                <a:spcPts val="2800"/>
              </a:lnSpc>
              <a:buClr>
                <a:srgbClr val="000000"/>
              </a:buClr>
              <a:buSzPct val="100000"/>
              <a:buFont typeface="Times Roman"/>
              <a:buChar char="•"/>
              <a:defRPr sz="1200">
                <a:latin typeface="Times Roman"/>
                <a:ea typeface="Times Roman"/>
                <a:cs typeface="Times Roman"/>
                <a:sym typeface="Times Roman"/>
              </a:defRPr>
            </a:pPr>
            <a:r>
              <a:t>Application Website</a:t>
            </a:r>
          </a:p>
          <a:p>
            <a:pPr marL="457200" indent="-317500" defTabSz="457200">
              <a:lnSpc>
                <a:spcPts val="2800"/>
              </a:lnSpc>
              <a:buClr>
                <a:srgbClr val="000000"/>
              </a:buClr>
              <a:buSzPct val="100000"/>
              <a:buFont typeface="Times Roman"/>
              <a:buChar char="•"/>
              <a:defRPr sz="1200">
                <a:latin typeface="Times Roman"/>
                <a:ea typeface="Times Roman"/>
                <a:cs typeface="Times Roman"/>
                <a:sym typeface="Times Roman"/>
              </a:defRPr>
            </a:pPr>
            <a:r>
              <a:t>Redirect URI or Callback URL</a:t>
            </a:r>
          </a:p>
        </p:txBody>
      </p:sp>
      <p:sp>
        <p:nvSpPr>
          <p:cNvPr id="277" name="client credentials&quot;…"/>
          <p:cNvSpPr/>
          <p:nvPr/>
        </p:nvSpPr>
        <p:spPr>
          <a:xfrm>
            <a:off x="228329" y="1726782"/>
            <a:ext cx="2444952" cy="927101"/>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pPr defTabSz="457200">
              <a:lnSpc>
                <a:spcPts val="2800"/>
              </a:lnSpc>
              <a:defRPr sz="1200">
                <a:latin typeface="Times Roman"/>
                <a:ea typeface="Times Roman"/>
                <a:cs typeface="Times Roman"/>
                <a:sym typeface="Times Roman"/>
              </a:defRPr>
            </a:pPr>
            <a:r>
              <a:t>client credentials" </a:t>
            </a:r>
          </a:p>
          <a:p>
            <a:pPr defTabSz="457200">
              <a:lnSpc>
                <a:spcPts val="2800"/>
              </a:lnSpc>
              <a:defRPr sz="1200">
                <a:latin typeface="Times Roman"/>
                <a:ea typeface="Times Roman"/>
                <a:cs typeface="Times Roman"/>
                <a:sym typeface="Times Roman"/>
              </a:defRPr>
            </a:pPr>
            <a:endParaRPr/>
          </a:p>
          <a:p>
            <a:pPr defTabSz="457200">
              <a:lnSpc>
                <a:spcPts val="2800"/>
              </a:lnSpc>
              <a:defRPr sz="1200">
                <a:latin typeface="Times Roman"/>
                <a:ea typeface="Times Roman"/>
                <a:cs typeface="Times Roman"/>
                <a:sym typeface="Times Roman"/>
              </a:defRPr>
            </a:pPr>
            <a:r>
              <a:rPr i="1"/>
              <a:t>client identifier</a:t>
            </a:r>
            <a:r>
              <a:t> </a:t>
            </a:r>
          </a:p>
          <a:p>
            <a:pPr defTabSz="457200">
              <a:lnSpc>
                <a:spcPts val="2800"/>
              </a:lnSpc>
              <a:defRPr sz="1200">
                <a:latin typeface="Times Roman"/>
                <a:ea typeface="Times Roman"/>
                <a:cs typeface="Times Roman"/>
                <a:sym typeface="Times Roman"/>
              </a:defRPr>
            </a:pPr>
            <a:r>
              <a:rPr i="1"/>
              <a:t>client secret</a:t>
            </a:r>
            <a:r>
              <a:t>.</a:t>
            </a:r>
          </a:p>
        </p:txBody>
      </p:sp>
      <p:sp>
        <p:nvSpPr>
          <p:cNvPr id="278" name="https://github.com/login/oauth/authorize?response_type=code&amp;client_id=CLIENT_ID&amp;redirect_uri=CALLBACK_URL&amp;scope=read"/>
          <p:cNvSpPr/>
          <p:nvPr/>
        </p:nvSpPr>
        <p:spPr>
          <a:xfrm>
            <a:off x="173548" y="2740944"/>
            <a:ext cx="7488804" cy="398130"/>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800">
                <a:latin typeface="Lucida Console"/>
                <a:ea typeface="Lucida Console"/>
                <a:cs typeface="Lucida Console"/>
                <a:sym typeface="Lucida Console"/>
              </a:defRPr>
            </a:pPr>
            <a:r>
              <a:t>https://github.com/login/oauth/authorize?response_type=code&amp;client_id=CLIENT_ID&amp;redirect_uri=CALLBACK_URL&amp;scope=read</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800">
                <a:latin typeface="Lucida Console"/>
                <a:ea typeface="Lucida Console"/>
                <a:cs typeface="Lucida Console"/>
                <a:sym typeface="Lucida Console"/>
              </a:defRPr>
            </a:pPr>
            <a:endParaRPr/>
          </a:p>
        </p:txBody>
      </p:sp>
      <p:sp>
        <p:nvSpPr>
          <p:cNvPr id="279" name="https://cloud.digitalocean.com/v1/oauth/token?client_id=CLIENT_ID&amp;client_secret=CLIENT_SECRET&amp;grant_type=authorization_code&amp;code=AUTHORIZATION_CODE&amp;redirect_uri=CALLBACK_URL"/>
          <p:cNvSpPr/>
          <p:nvPr/>
        </p:nvSpPr>
        <p:spPr>
          <a:xfrm>
            <a:off x="187797" y="3802440"/>
            <a:ext cx="8204201" cy="753536"/>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pPr defTabSz="457200">
              <a:lnSpc>
                <a:spcPts val="2800"/>
              </a:lnSpc>
              <a:defRPr sz="1200">
                <a:latin typeface="Courier"/>
                <a:ea typeface="Courier"/>
                <a:cs typeface="Courier"/>
                <a:sym typeface="Courier"/>
              </a:defRPr>
            </a:pPr>
            <a:r>
              <a:t>https://cloud.digitalocean.com/v1/oauth/token?client_id=CLIENT_ID&amp;client_secret=CLIENT_SECRET&amp;grant_type=authorization_code&amp;code=AUTHORIZATION_CODE&amp;redirect_uri=CALLBACK_URL</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800">
                <a:latin typeface="Lucida Console"/>
                <a:ea typeface="Lucida Console"/>
                <a:cs typeface="Lucida Console"/>
                <a:sym typeface="Lucida Console"/>
              </a:defRPr>
            </a:pPr>
            <a:endParaRPr/>
          </a:p>
        </p:txBody>
      </p:sp>
      <p:sp>
        <p:nvSpPr>
          <p:cNvPr id="280" name="https://dropletbook.com/callback?code=AUTHORIZATION_CODE"/>
          <p:cNvSpPr/>
          <p:nvPr/>
        </p:nvSpPr>
        <p:spPr>
          <a:xfrm>
            <a:off x="187797" y="3227037"/>
            <a:ext cx="8204201" cy="398130"/>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pPr defTabSz="457200">
              <a:lnSpc>
                <a:spcPts val="2800"/>
              </a:lnSpc>
              <a:defRPr sz="1200">
                <a:latin typeface="Courier"/>
                <a:ea typeface="Courier"/>
                <a:cs typeface="Courier"/>
                <a:sym typeface="Courier"/>
              </a:defRPr>
            </a:pPr>
            <a:r>
              <a:t>https://dropletbook.com/callback?code=AUTHORIZATION_CODE</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800">
                <a:latin typeface="Lucida Console"/>
                <a:ea typeface="Lucida Console"/>
                <a:cs typeface="Lucida Console"/>
                <a:sym typeface="Lucida Console"/>
              </a:defRPr>
            </a:pPr>
            <a:endParaRP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800">
                <a:latin typeface="Lucida Console"/>
                <a:ea typeface="Lucida Console"/>
                <a:cs typeface="Lucida Console"/>
                <a:sym typeface="Lucida Console"/>
              </a:defRPr>
            </a:pPr>
            <a:endParaRPr/>
          </a:p>
        </p:txBody>
      </p:sp>
      <p:sp>
        <p:nvSpPr>
          <p:cNvPr id="281" name="{&quot;access_token&quot;:&quot;ACCESS_TOKEN&quot;,&quot;token_type&quot;:&quot;bearer&quot;,&quot;expires_in&quot;:2592000,&quot;refresh_token&quot;:&quot;REFRESH_TOKEN&quot;,&quot;scope&quot;:&quot;read&quot;,&quot;uid&quot;:100101,&quot;info&quot;:{&quot;name&quot;:&quot;Mark E. Mark&quot;,&quot;email&quot;:&quot;mark@thefunkybunch.com&quot;}}"/>
          <p:cNvSpPr/>
          <p:nvPr/>
        </p:nvSpPr>
        <p:spPr>
          <a:xfrm>
            <a:off x="187797" y="4739721"/>
            <a:ext cx="8204201" cy="753535"/>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defTabSz="457200">
              <a:lnSpc>
                <a:spcPts val="2600"/>
              </a:lnSpc>
              <a:defRPr sz="1000">
                <a:latin typeface="Courier"/>
                <a:ea typeface="Courier"/>
                <a:cs typeface="Courier"/>
                <a:sym typeface="Courier"/>
              </a:defRPr>
            </a:lvl1pPr>
          </a:lstStyle>
          <a:p>
            <a:r>
              <a:t>{"access_token":"ACCESS_TOKEN","token_type":"bearer","expires_in":2592000,"refresh_token":"REFRESH_TOKEN","scope":"read","uid":100101,"info":{"name":"Mark E. Mark","email":"mark@thefunkybunch.com"}}</a:t>
            </a:r>
          </a:p>
        </p:txBody>
      </p:sp>
      <p:sp>
        <p:nvSpPr>
          <p:cNvPr id="282" name="curl -X POST -H &quot;Authorization: Bearer ACCESS_TOKEN&quot;&quot;https://api.digitalocean.com/v2/$OBJECT&quot;"/>
          <p:cNvSpPr/>
          <p:nvPr/>
        </p:nvSpPr>
        <p:spPr>
          <a:xfrm>
            <a:off x="791047" y="5212483"/>
            <a:ext cx="8204201" cy="753536"/>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defTabSz="457200">
              <a:lnSpc>
                <a:spcPts val="2800"/>
              </a:lnSpc>
              <a:defRPr sz="1200">
                <a:latin typeface="Courier"/>
                <a:ea typeface="Courier"/>
                <a:cs typeface="Courier"/>
                <a:sym typeface="Courier"/>
              </a:defRPr>
            </a:lvl1pPr>
          </a:lstStyle>
          <a:p>
            <a:r>
              <a:t>curl -X POST -H "Authorization: Bearer ACCESS_TOKEN""https://api.digitalocean.com/v2/$OBJECT" </a:t>
            </a:r>
          </a:p>
        </p:txBody>
      </p:sp>
      <p:grpSp>
        <p:nvGrpSpPr>
          <p:cNvPr id="285" name="1*JhVaUdGtoIGRJQZH5R-r3Q.png"/>
          <p:cNvGrpSpPr/>
          <p:nvPr/>
        </p:nvGrpSpPr>
        <p:grpSpPr>
          <a:xfrm>
            <a:off x="2678091" y="-81172"/>
            <a:ext cx="6436873" cy="5915444"/>
            <a:chOff x="0" y="0"/>
            <a:chExt cx="6436872" cy="5915443"/>
          </a:xfrm>
        </p:grpSpPr>
        <p:pic>
          <p:nvPicPr>
            <p:cNvPr id="284" name="1*JhVaUdGtoIGRJQZH5R-r3Q.png" descr="1*JhVaUdGtoIGRJQZH5R-r3Q.png"/>
            <p:cNvPicPr>
              <a:picLocks noChangeAspect="1"/>
            </p:cNvPicPr>
            <p:nvPr/>
          </p:nvPicPr>
          <p:blipFill>
            <a:blip r:embed="rId3"/>
            <a:stretch>
              <a:fillRect/>
            </a:stretch>
          </p:blipFill>
          <p:spPr>
            <a:xfrm>
              <a:off x="203200" y="203200"/>
              <a:ext cx="6030473" cy="5470944"/>
            </a:xfrm>
            <a:prstGeom prst="rect">
              <a:avLst/>
            </a:prstGeom>
            <a:ln>
              <a:noFill/>
            </a:ln>
            <a:effectLst/>
          </p:spPr>
        </p:pic>
        <p:pic>
          <p:nvPicPr>
            <p:cNvPr id="283" name="1*JhVaUdGtoIGRJQZH5R-r3Q.png" descr="1*JhVaUdGtoIGRJQZH5R-r3Q.png"/>
            <p:cNvPicPr>
              <a:picLocks/>
            </p:cNvPicPr>
            <p:nvPr/>
          </p:nvPicPr>
          <p:blipFill>
            <a:blip r:embed="rId4"/>
            <a:stretch>
              <a:fillRect/>
            </a:stretch>
          </p:blipFill>
          <p:spPr>
            <a:xfrm>
              <a:off x="0" y="0"/>
              <a:ext cx="6436873" cy="5915444"/>
            </a:xfrm>
            <a:prstGeom prst="rect">
              <a:avLst/>
            </a:prstGeom>
            <a:effectLst/>
          </p:spPr>
        </p:pic>
      </p:grpSp>
      <p:grpSp>
        <p:nvGrpSpPr>
          <p:cNvPr id="288" name="1*JQL1M-uR_P3mTDCZMlTwIQ.png"/>
          <p:cNvGrpSpPr/>
          <p:nvPr/>
        </p:nvGrpSpPr>
        <p:grpSpPr>
          <a:xfrm>
            <a:off x="383835" y="448443"/>
            <a:ext cx="8376330" cy="5289236"/>
            <a:chOff x="0" y="0"/>
            <a:chExt cx="8376329" cy="5289234"/>
          </a:xfrm>
        </p:grpSpPr>
        <p:pic>
          <p:nvPicPr>
            <p:cNvPr id="287" name="1*JQL1M-uR_P3mTDCZMlTwIQ.png" descr="1*JQL1M-uR_P3mTDCZMlTwIQ.png"/>
            <p:cNvPicPr>
              <a:picLocks noChangeAspect="1"/>
            </p:cNvPicPr>
            <p:nvPr/>
          </p:nvPicPr>
          <p:blipFill>
            <a:blip r:embed="rId5"/>
            <a:stretch>
              <a:fillRect/>
            </a:stretch>
          </p:blipFill>
          <p:spPr>
            <a:xfrm>
              <a:off x="203200" y="203200"/>
              <a:ext cx="7969930" cy="4844735"/>
            </a:xfrm>
            <a:prstGeom prst="rect">
              <a:avLst/>
            </a:prstGeom>
            <a:ln>
              <a:noFill/>
            </a:ln>
            <a:effectLst/>
          </p:spPr>
        </p:pic>
        <p:pic>
          <p:nvPicPr>
            <p:cNvPr id="286" name="1*JQL1M-uR_P3mTDCZMlTwIQ.png" descr="1*JQL1M-uR_P3mTDCZMlTwIQ.png"/>
            <p:cNvPicPr>
              <a:picLocks/>
            </p:cNvPicPr>
            <p:nvPr/>
          </p:nvPicPr>
          <p:blipFill>
            <a:blip r:embed="rId6"/>
            <a:stretch>
              <a:fillRect/>
            </a:stretch>
          </p:blipFill>
          <p:spPr>
            <a:xfrm>
              <a:off x="0" y="0"/>
              <a:ext cx="8376330" cy="5289235"/>
            </a:xfrm>
            <a:prstGeom prst="rect">
              <a:avLst/>
            </a:prstGeom>
            <a:effectLst/>
          </p:spPr>
        </p:pic>
      </p:grpSp>
      <p:grpSp>
        <p:nvGrpSpPr>
          <p:cNvPr id="291" name="1*t3DHKKMdIoBX5W3JImjjig.png"/>
          <p:cNvGrpSpPr/>
          <p:nvPr/>
        </p:nvGrpSpPr>
        <p:grpSpPr>
          <a:xfrm>
            <a:off x="2263071" y="134182"/>
            <a:ext cx="6698671" cy="5484736"/>
            <a:chOff x="0" y="0"/>
            <a:chExt cx="6698670" cy="5484735"/>
          </a:xfrm>
        </p:grpSpPr>
        <p:pic>
          <p:nvPicPr>
            <p:cNvPr id="290" name="1*t3DHKKMdIoBX5W3JImjjig.png" descr="1*t3DHKKMdIoBX5W3JImjjig.png"/>
            <p:cNvPicPr>
              <a:picLocks noChangeAspect="1"/>
            </p:cNvPicPr>
            <p:nvPr/>
          </p:nvPicPr>
          <p:blipFill>
            <a:blip r:embed="rId7"/>
            <a:stretch>
              <a:fillRect/>
            </a:stretch>
          </p:blipFill>
          <p:spPr>
            <a:xfrm>
              <a:off x="203200" y="203200"/>
              <a:ext cx="6292270" cy="5040236"/>
            </a:xfrm>
            <a:prstGeom prst="rect">
              <a:avLst/>
            </a:prstGeom>
            <a:ln>
              <a:noFill/>
            </a:ln>
            <a:effectLst/>
          </p:spPr>
        </p:pic>
        <p:pic>
          <p:nvPicPr>
            <p:cNvPr id="289" name="1*t3DHKKMdIoBX5W3JImjjig.png" descr="1*t3DHKKMdIoBX5W3JImjjig.png"/>
            <p:cNvPicPr>
              <a:picLocks/>
            </p:cNvPicPr>
            <p:nvPr/>
          </p:nvPicPr>
          <p:blipFill>
            <a:blip r:embed="rId8"/>
            <a:stretch>
              <a:fillRect/>
            </a:stretch>
          </p:blipFill>
          <p:spPr>
            <a:xfrm>
              <a:off x="-1" y="0"/>
              <a:ext cx="6698671" cy="5484736"/>
            </a:xfrm>
            <a:prstGeom prst="rect">
              <a:avLst/>
            </a:prstGeom>
            <a:effectLst/>
          </p:spPr>
        </p:pic>
      </p:gr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2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2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6" nodeType="clickEffect">
                                  <p:stCondLst>
                                    <p:cond delay="0"/>
                                  </p:stCondLst>
                                  <p:iterate>
                                    <p:tmAbs val="0"/>
                                  </p:iterate>
                                  <p:childTnLst>
                                    <p:set>
                                      <p:cBhvr>
                                        <p:cTn id="26" fill="hold"/>
                                        <p:tgtEl>
                                          <p:spTgt spid="285"/>
                                        </p:tgtEl>
                                        <p:attrNameLst>
                                          <p:attrName>style.visibility</p:attrName>
                                        </p:attrNameLst>
                                      </p:cBhvr>
                                      <p:to>
                                        <p:strVal val="visible"/>
                                      </p:to>
                                    </p:set>
                                    <p:anim calcmode="lin" valueType="num">
                                      <p:cBhvr>
                                        <p:cTn id="27" dur="1000" fill="hold"/>
                                        <p:tgtEl>
                                          <p:spTgt spid="285"/>
                                        </p:tgtEl>
                                        <p:attrNameLst>
                                          <p:attrName>ppt_x</p:attrName>
                                        </p:attrNameLst>
                                      </p:cBhvr>
                                      <p:tavLst>
                                        <p:tav tm="0">
                                          <p:val>
                                            <p:strVal val="0-#ppt_w/2"/>
                                          </p:val>
                                        </p:tav>
                                        <p:tav tm="100000">
                                          <p:val>
                                            <p:strVal val="#ppt_x"/>
                                          </p:val>
                                        </p:tav>
                                      </p:tavLst>
                                    </p:anim>
                                    <p:anim calcmode="lin" valueType="num">
                                      <p:cBhvr>
                                        <p:cTn id="28" dur="1000" fill="hold"/>
                                        <p:tgtEl>
                                          <p:spTgt spid="285"/>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7" nodeType="clickEffect">
                                  <p:stCondLst>
                                    <p:cond delay="0"/>
                                  </p:stCondLst>
                                  <p:iterate>
                                    <p:tmAbs val="0"/>
                                  </p:iterate>
                                  <p:childTnLst>
                                    <p:set>
                                      <p:cBhvr>
                                        <p:cTn id="32" fill="hold"/>
                                        <p:tgtEl>
                                          <p:spTgt spid="288"/>
                                        </p:tgtEl>
                                        <p:attrNameLst>
                                          <p:attrName>style.visibility</p:attrName>
                                        </p:attrNameLst>
                                      </p:cBhvr>
                                      <p:to>
                                        <p:strVal val="visible"/>
                                      </p:to>
                                    </p:set>
                                    <p:anim calcmode="lin" valueType="num">
                                      <p:cBhvr>
                                        <p:cTn id="33" dur="1000" fill="hold"/>
                                        <p:tgtEl>
                                          <p:spTgt spid="288"/>
                                        </p:tgtEl>
                                        <p:attrNameLst>
                                          <p:attrName>ppt_x</p:attrName>
                                        </p:attrNameLst>
                                      </p:cBhvr>
                                      <p:tavLst>
                                        <p:tav tm="0">
                                          <p:val>
                                            <p:strVal val="0-#ppt_w/2"/>
                                          </p:val>
                                        </p:tav>
                                        <p:tav tm="100000">
                                          <p:val>
                                            <p:strVal val="#ppt_x"/>
                                          </p:val>
                                        </p:tav>
                                      </p:tavLst>
                                    </p:anim>
                                    <p:anim calcmode="lin" valueType="num">
                                      <p:cBhvr>
                                        <p:cTn id="34" dur="1000" fill="hold"/>
                                        <p:tgtEl>
                                          <p:spTgt spid="288"/>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8" nodeType="clickEffect">
                                  <p:stCondLst>
                                    <p:cond delay="0"/>
                                  </p:stCondLst>
                                  <p:iterate>
                                    <p:tmAbs val="0"/>
                                  </p:iterate>
                                  <p:childTnLst>
                                    <p:set>
                                      <p:cBhvr>
                                        <p:cTn id="38" fill="hold"/>
                                        <p:tgtEl>
                                          <p:spTgt spid="291"/>
                                        </p:tgtEl>
                                        <p:attrNameLst>
                                          <p:attrName>style.visibility</p:attrName>
                                        </p:attrNameLst>
                                      </p:cBhvr>
                                      <p:to>
                                        <p:strVal val="visible"/>
                                      </p:to>
                                    </p:set>
                                    <p:anim calcmode="lin" valueType="num">
                                      <p:cBhvr>
                                        <p:cTn id="39" dur="1000" fill="hold"/>
                                        <p:tgtEl>
                                          <p:spTgt spid="291"/>
                                        </p:tgtEl>
                                        <p:attrNameLst>
                                          <p:attrName>ppt_x</p:attrName>
                                        </p:attrNameLst>
                                      </p:cBhvr>
                                      <p:tavLst>
                                        <p:tav tm="0">
                                          <p:val>
                                            <p:strVal val="0-#ppt_w/2"/>
                                          </p:val>
                                        </p:tav>
                                        <p:tav tm="100000">
                                          <p:val>
                                            <p:strVal val="#ppt_x"/>
                                          </p:val>
                                        </p:tav>
                                      </p:tavLst>
                                    </p:anim>
                                    <p:anim calcmode="lin" valueType="num">
                                      <p:cBhvr>
                                        <p:cTn id="40" dur="1000" fill="hold"/>
                                        <p:tgtEl>
                                          <p:spTgt spid="29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 grpId="1" animBg="1" advAuto="0"/>
      <p:bldP spid="279" grpId="3" animBg="1" advAuto="0"/>
      <p:bldP spid="280" grpId="2" animBg="1" advAuto="0"/>
      <p:bldP spid="281" grpId="4" animBg="1" advAuto="0"/>
      <p:bldP spid="282" grpId="5" animBg="1" advAuto="0"/>
      <p:bldP spid="285" grpId="6" animBg="1" advAuto="0"/>
      <p:bldP spid="288" grpId="7" animBg="1" advAuto="0"/>
      <p:bldP spid="291" grpId="8"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94" name="Federated ID"/>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Federated ID</a:t>
            </a:r>
          </a:p>
        </p:txBody>
      </p:sp>
      <p:pic>
        <p:nvPicPr>
          <p:cNvPr id="295" name="1*NtCvVfOvNtxV_30bAG2gZA.png" descr="1*NtCvVfOvNtxV_30bAG2gZA.png"/>
          <p:cNvPicPr>
            <a:picLocks noChangeAspect="1"/>
          </p:cNvPicPr>
          <p:nvPr/>
        </p:nvPicPr>
        <p:blipFill>
          <a:blip r:embed="rId2"/>
          <a:stretch>
            <a:fillRect/>
          </a:stretch>
        </p:blipFill>
        <p:spPr>
          <a:xfrm>
            <a:off x="2095170" y="555968"/>
            <a:ext cx="6576418" cy="4932314"/>
          </a:xfrm>
          <a:prstGeom prst="rect">
            <a:avLst/>
          </a:prstGeom>
          <a:ln w="12700">
            <a:miter lim="400000"/>
          </a:ln>
        </p:spPr>
      </p:pic>
      <p:grpSp>
        <p:nvGrpSpPr>
          <p:cNvPr id="298" name="Picture1.png"/>
          <p:cNvGrpSpPr/>
          <p:nvPr/>
        </p:nvGrpSpPr>
        <p:grpSpPr>
          <a:xfrm>
            <a:off x="-230836" y="252784"/>
            <a:ext cx="5974150" cy="5576783"/>
            <a:chOff x="0" y="0"/>
            <a:chExt cx="5974148" cy="5576782"/>
          </a:xfrm>
        </p:grpSpPr>
        <p:pic>
          <p:nvPicPr>
            <p:cNvPr id="297" name="Picture1.png" descr="Picture1.png"/>
            <p:cNvPicPr>
              <a:picLocks noChangeAspect="1"/>
            </p:cNvPicPr>
            <p:nvPr/>
          </p:nvPicPr>
          <p:blipFill>
            <a:blip r:embed="rId3"/>
            <a:stretch>
              <a:fillRect/>
            </a:stretch>
          </p:blipFill>
          <p:spPr>
            <a:xfrm>
              <a:off x="203200" y="203200"/>
              <a:ext cx="5567749" cy="5132283"/>
            </a:xfrm>
            <a:prstGeom prst="rect">
              <a:avLst/>
            </a:prstGeom>
            <a:ln>
              <a:noFill/>
            </a:ln>
            <a:effectLst/>
          </p:spPr>
        </p:pic>
        <p:pic>
          <p:nvPicPr>
            <p:cNvPr id="296" name="Picture1.png" descr="Picture1.png"/>
            <p:cNvPicPr>
              <a:picLocks/>
            </p:cNvPicPr>
            <p:nvPr/>
          </p:nvPicPr>
          <p:blipFill>
            <a:blip r:embed="rId4"/>
            <a:stretch>
              <a:fillRect/>
            </a:stretch>
          </p:blipFill>
          <p:spPr>
            <a:xfrm>
              <a:off x="0" y="0"/>
              <a:ext cx="5974149" cy="5576783"/>
            </a:xfrm>
            <a:prstGeom prst="rect">
              <a:avLst/>
            </a:prstGeom>
            <a:effectLst/>
          </p:spPr>
        </p:pic>
      </p:grpSp>
      <p:grpSp>
        <p:nvGrpSpPr>
          <p:cNvPr id="301" name="Picture2.png"/>
          <p:cNvGrpSpPr/>
          <p:nvPr/>
        </p:nvGrpSpPr>
        <p:grpSpPr>
          <a:xfrm>
            <a:off x="2489308" y="352768"/>
            <a:ext cx="5139204" cy="5376814"/>
            <a:chOff x="0" y="0"/>
            <a:chExt cx="5139202" cy="5376812"/>
          </a:xfrm>
        </p:grpSpPr>
        <p:pic>
          <p:nvPicPr>
            <p:cNvPr id="300" name="Picture2.png" descr="Picture2.png"/>
            <p:cNvPicPr>
              <a:picLocks noChangeAspect="1"/>
            </p:cNvPicPr>
            <p:nvPr/>
          </p:nvPicPr>
          <p:blipFill>
            <a:blip r:embed="rId5"/>
            <a:stretch>
              <a:fillRect/>
            </a:stretch>
          </p:blipFill>
          <p:spPr>
            <a:xfrm>
              <a:off x="203200" y="203200"/>
              <a:ext cx="4732803" cy="4932313"/>
            </a:xfrm>
            <a:prstGeom prst="rect">
              <a:avLst/>
            </a:prstGeom>
            <a:ln>
              <a:noFill/>
            </a:ln>
            <a:effectLst/>
          </p:spPr>
        </p:pic>
        <p:pic>
          <p:nvPicPr>
            <p:cNvPr id="299" name="Picture2.png" descr="Picture2.png"/>
            <p:cNvPicPr>
              <a:picLocks/>
            </p:cNvPicPr>
            <p:nvPr/>
          </p:nvPicPr>
          <p:blipFill>
            <a:blip r:embed="rId6"/>
            <a:stretch>
              <a:fillRect/>
            </a:stretch>
          </p:blipFill>
          <p:spPr>
            <a:xfrm>
              <a:off x="0" y="0"/>
              <a:ext cx="5139203" cy="5376813"/>
            </a:xfrm>
            <a:prstGeom prst="rect">
              <a:avLst/>
            </a:prstGeom>
            <a:effectLst/>
          </p:spPr>
        </p:pic>
      </p:grpSp>
      <p:grpSp>
        <p:nvGrpSpPr>
          <p:cNvPr id="304" name="Picture3.png"/>
          <p:cNvGrpSpPr/>
          <p:nvPr/>
        </p:nvGrpSpPr>
        <p:grpSpPr>
          <a:xfrm>
            <a:off x="4994477" y="1022755"/>
            <a:ext cx="4241801" cy="4356101"/>
            <a:chOff x="0" y="0"/>
            <a:chExt cx="4241800" cy="4356100"/>
          </a:xfrm>
        </p:grpSpPr>
        <p:pic>
          <p:nvPicPr>
            <p:cNvPr id="303" name="Picture3.png" descr="Picture3.png"/>
            <p:cNvPicPr>
              <a:picLocks noChangeAspect="1"/>
            </p:cNvPicPr>
            <p:nvPr/>
          </p:nvPicPr>
          <p:blipFill>
            <a:blip r:embed="rId7"/>
            <a:stretch>
              <a:fillRect/>
            </a:stretch>
          </p:blipFill>
          <p:spPr>
            <a:xfrm>
              <a:off x="203200" y="203200"/>
              <a:ext cx="3835400" cy="3911600"/>
            </a:xfrm>
            <a:prstGeom prst="rect">
              <a:avLst/>
            </a:prstGeom>
            <a:ln>
              <a:noFill/>
            </a:ln>
            <a:effectLst/>
          </p:spPr>
        </p:pic>
        <p:pic>
          <p:nvPicPr>
            <p:cNvPr id="302" name="Picture3.png" descr="Picture3.png"/>
            <p:cNvPicPr>
              <a:picLocks/>
            </p:cNvPicPr>
            <p:nvPr/>
          </p:nvPicPr>
          <p:blipFill>
            <a:blip r:embed="rId8"/>
            <a:stretch>
              <a:fillRect/>
            </a:stretch>
          </p:blipFill>
          <p:spPr>
            <a:xfrm>
              <a:off x="0" y="0"/>
              <a:ext cx="4241800" cy="4356100"/>
            </a:xfrm>
            <a:prstGeom prst="rect">
              <a:avLst/>
            </a:prstGeom>
            <a:effectLst/>
          </p:spPr>
        </p:pic>
      </p:gr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298"/>
                                        </p:tgtEl>
                                        <p:attrNameLst>
                                          <p:attrName>style.visibility</p:attrName>
                                        </p:attrNameLst>
                                      </p:cBhvr>
                                      <p:to>
                                        <p:strVal val="visible"/>
                                      </p:to>
                                    </p:set>
                                    <p:anim calcmode="lin" valueType="num">
                                      <p:cBhvr>
                                        <p:cTn id="7" dur="1000" fill="hold"/>
                                        <p:tgtEl>
                                          <p:spTgt spid="298"/>
                                        </p:tgtEl>
                                        <p:attrNameLst>
                                          <p:attrName>ppt_x</p:attrName>
                                        </p:attrNameLst>
                                      </p:cBhvr>
                                      <p:tavLst>
                                        <p:tav tm="0">
                                          <p:val>
                                            <p:strVal val="0-#ppt_w/2"/>
                                          </p:val>
                                        </p:tav>
                                        <p:tav tm="100000">
                                          <p:val>
                                            <p:strVal val="#ppt_x"/>
                                          </p:val>
                                        </p:tav>
                                      </p:tavLst>
                                    </p:anim>
                                    <p:anim calcmode="lin" valueType="num">
                                      <p:cBhvr>
                                        <p:cTn id="8" dur="1000" fill="hold"/>
                                        <p:tgtEl>
                                          <p:spTgt spid="29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301"/>
                                        </p:tgtEl>
                                        <p:attrNameLst>
                                          <p:attrName>style.visibility</p:attrName>
                                        </p:attrNameLst>
                                      </p:cBhvr>
                                      <p:to>
                                        <p:strVal val="visible"/>
                                      </p:to>
                                    </p:set>
                                    <p:anim calcmode="lin" valueType="num">
                                      <p:cBhvr>
                                        <p:cTn id="13" dur="1000" fill="hold"/>
                                        <p:tgtEl>
                                          <p:spTgt spid="301"/>
                                        </p:tgtEl>
                                        <p:attrNameLst>
                                          <p:attrName>ppt_x</p:attrName>
                                        </p:attrNameLst>
                                      </p:cBhvr>
                                      <p:tavLst>
                                        <p:tav tm="0">
                                          <p:val>
                                            <p:strVal val="0-#ppt_w/2"/>
                                          </p:val>
                                        </p:tav>
                                        <p:tav tm="100000">
                                          <p:val>
                                            <p:strVal val="#ppt_x"/>
                                          </p:val>
                                        </p:tav>
                                      </p:tavLst>
                                    </p:anim>
                                    <p:anim calcmode="lin" valueType="num">
                                      <p:cBhvr>
                                        <p:cTn id="14" dur="1000" fill="hold"/>
                                        <p:tgtEl>
                                          <p:spTgt spid="30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3" nodeType="clickEffect">
                                  <p:stCondLst>
                                    <p:cond delay="0"/>
                                  </p:stCondLst>
                                  <p:iterate>
                                    <p:tmAbs val="0"/>
                                  </p:iterate>
                                  <p:childTnLst>
                                    <p:set>
                                      <p:cBhvr>
                                        <p:cTn id="18" fill="hold"/>
                                        <p:tgtEl>
                                          <p:spTgt spid="304"/>
                                        </p:tgtEl>
                                        <p:attrNameLst>
                                          <p:attrName>style.visibility</p:attrName>
                                        </p:attrNameLst>
                                      </p:cBhvr>
                                      <p:to>
                                        <p:strVal val="visible"/>
                                      </p:to>
                                    </p:set>
                                    <p:anim calcmode="lin" valueType="num">
                                      <p:cBhvr>
                                        <p:cTn id="19" dur="1000" fill="hold"/>
                                        <p:tgtEl>
                                          <p:spTgt spid="304"/>
                                        </p:tgtEl>
                                        <p:attrNameLst>
                                          <p:attrName>ppt_x</p:attrName>
                                        </p:attrNameLst>
                                      </p:cBhvr>
                                      <p:tavLst>
                                        <p:tav tm="0">
                                          <p:val>
                                            <p:strVal val="0-#ppt_w/2"/>
                                          </p:val>
                                        </p:tav>
                                        <p:tav tm="100000">
                                          <p:val>
                                            <p:strVal val="#ppt_x"/>
                                          </p:val>
                                        </p:tav>
                                      </p:tavLst>
                                    </p:anim>
                                    <p:anim calcmode="lin" valueType="num">
                                      <p:cBhvr>
                                        <p:cTn id="20" dur="1000" fill="hold"/>
                                        <p:tgtEl>
                                          <p:spTgt spid="3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 grpId="1" animBg="1" advAuto="0"/>
      <p:bldP spid="301" grpId="2" animBg="1" advAuto="0"/>
      <p:bldP spid="304" grpId="3"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Title 1"/>
          <p:cNvSpPr txBox="1">
            <a:spLocks noGrp="1"/>
          </p:cNvSpPr>
          <p:nvPr>
            <p:ph type="title"/>
          </p:nvPr>
        </p:nvSpPr>
        <p:spPr>
          <a:xfrm>
            <a:off x="430213" y="787400"/>
            <a:ext cx="3563564" cy="4140200"/>
          </a:xfrm>
          <a:prstGeom prst="rect">
            <a:avLst/>
          </a:prstGeom>
        </p:spPr>
        <p:txBody>
          <a:bodyPr/>
          <a:lstStyle/>
          <a:p>
            <a:pPr algn="l">
              <a:defRPr sz="3900" b="1">
                <a:solidFill>
                  <a:srgbClr val="C00000"/>
                </a:solidFill>
              </a:defRPr>
            </a:pPr>
            <a:r>
              <a:rPr dirty="0"/>
              <a:t>Tokens, Authorization and Docker</a:t>
            </a:r>
            <a:br>
              <a:rPr dirty="0"/>
            </a:br>
            <a:r>
              <a:rPr sz="1800" b="0" dirty="0"/>
              <a:t>Fernet Tokens</a:t>
            </a:r>
            <a:br>
              <a:rPr sz="1800" b="0" dirty="0"/>
            </a:br>
            <a:br>
              <a:rPr sz="1800" b="0" dirty="0"/>
            </a:br>
            <a:r>
              <a:rPr sz="2700" dirty="0">
                <a:solidFill>
                  <a:srgbClr val="000000"/>
                </a:solidFill>
              </a:rPr>
              <a:t>Prof Bill Buchanan OBE</a:t>
            </a:r>
            <a:br>
              <a:rPr sz="2700" dirty="0">
                <a:solidFill>
                  <a:srgbClr val="000000"/>
                </a:solidFill>
              </a:rPr>
            </a:br>
            <a:br>
              <a:rPr sz="1800" b="0" dirty="0"/>
            </a:br>
            <a:r>
              <a:rPr sz="1800" b="0" dirty="0"/>
              <a:t>http://</a:t>
            </a:r>
            <a:r>
              <a:rPr sz="1800" b="0" dirty="0" err="1"/>
              <a:t>asecuritysite.com</a:t>
            </a:r>
            <a:r>
              <a:rPr sz="1800" b="0" dirty="0"/>
              <a:t>/</a:t>
            </a:r>
            <a:r>
              <a:rPr lang="en-US" sz="1800" b="0" dirty="0"/>
              <a:t>tokens</a:t>
            </a:r>
            <a:br>
              <a:rPr sz="1800" b="0" dirty="0"/>
            </a:br>
            <a:endParaRPr sz="1800" b="0" dirty="0"/>
          </a:p>
        </p:txBody>
      </p:sp>
      <p:pic>
        <p:nvPicPr>
          <p:cNvPr id="4" name="Picture 3" descr="Text&#10;&#10;Description automatically generated">
            <a:extLst>
              <a:ext uri="{FF2B5EF4-FFF2-40B4-BE49-F238E27FC236}">
                <a16:creationId xmlns:a16="http://schemas.microsoft.com/office/drawing/2014/main" id="{3B04D8B9-25BF-46FD-C360-790809A863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6281" y="981635"/>
            <a:ext cx="4346143" cy="325960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 name="fernet2.png" descr="fernet2.png"/>
          <p:cNvPicPr>
            <a:picLocks noChangeAspect="1"/>
          </p:cNvPicPr>
          <p:nvPr/>
        </p:nvPicPr>
        <p:blipFill>
          <a:blip r:embed="rId2"/>
          <a:stretch>
            <a:fillRect/>
          </a:stretch>
        </p:blipFill>
        <p:spPr>
          <a:xfrm>
            <a:off x="4981835" y="334178"/>
            <a:ext cx="4099701" cy="5046644"/>
          </a:xfrm>
          <a:prstGeom prst="rect">
            <a:avLst/>
          </a:prstGeom>
          <a:ln w="12700">
            <a:miter lim="400000"/>
          </a:ln>
        </p:spPr>
      </p:pic>
      <p:sp>
        <p:nvSpPr>
          <p:cNvPr id="310" name="The token has a version number, a time stamp, the IV, the cipher text and an HMAC signature:…"/>
          <p:cNvSpPr/>
          <p:nvPr/>
        </p:nvSpPr>
        <p:spPr>
          <a:xfrm>
            <a:off x="248595" y="605379"/>
            <a:ext cx="3578579" cy="4813496"/>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pPr defTabSz="457200">
              <a:spcBef>
                <a:spcPts val="1200"/>
              </a:spcBef>
              <a:defRPr sz="2000">
                <a:latin typeface="Arial"/>
                <a:ea typeface="Arial"/>
                <a:cs typeface="Arial"/>
                <a:sym typeface="Arial"/>
              </a:defRPr>
            </a:pPr>
            <a:r>
              <a:rPr dirty="0"/>
              <a:t>The token has a version number, a time stamp, the IV, the cipher text and an HMAC signature:</a:t>
            </a:r>
          </a:p>
          <a:p>
            <a:pPr marL="457200" indent="-317500" defTabSz="457200">
              <a:buClr>
                <a:srgbClr val="000000"/>
              </a:buClr>
              <a:buSzPct val="100000"/>
              <a:buFont typeface="Times Roman"/>
              <a:buChar char="•"/>
              <a:defRPr sz="2000">
                <a:latin typeface="Arial"/>
                <a:ea typeface="Arial"/>
                <a:cs typeface="Arial"/>
                <a:sym typeface="Arial"/>
              </a:defRPr>
            </a:pPr>
            <a:r>
              <a:rPr dirty="0"/>
              <a:t>Version: 8 bits</a:t>
            </a:r>
          </a:p>
          <a:p>
            <a:pPr marL="457200" indent="-317500" defTabSz="457200">
              <a:buClr>
                <a:srgbClr val="000000"/>
              </a:buClr>
              <a:buSzPct val="100000"/>
              <a:buFont typeface="Times Roman"/>
              <a:buChar char="•"/>
              <a:defRPr sz="2000">
                <a:latin typeface="Arial"/>
                <a:ea typeface="Arial"/>
                <a:cs typeface="Arial"/>
                <a:sym typeface="Arial"/>
              </a:defRPr>
            </a:pPr>
            <a:r>
              <a:rPr dirty="0"/>
              <a:t>Timestamp: 64 bits (the number of seconds since between January 1, 1970 UTC and the time of the encryption.</a:t>
            </a:r>
          </a:p>
          <a:p>
            <a:pPr marL="457200" indent="-317500" defTabSz="457200">
              <a:buClr>
                <a:srgbClr val="000000"/>
              </a:buClr>
              <a:buSzPct val="100000"/>
              <a:buFont typeface="Times Roman"/>
              <a:buChar char="•"/>
              <a:defRPr sz="2000">
                <a:latin typeface="Arial"/>
                <a:ea typeface="Arial"/>
                <a:cs typeface="Arial"/>
                <a:sym typeface="Arial"/>
              </a:defRPr>
            </a:pPr>
            <a:r>
              <a:rPr dirty="0"/>
              <a:t>IV: 128 bits</a:t>
            </a:r>
          </a:p>
          <a:p>
            <a:pPr marL="457200" indent="-317500" defTabSz="457200">
              <a:buClr>
                <a:srgbClr val="000000"/>
              </a:buClr>
              <a:buSzPct val="100000"/>
              <a:buFont typeface="Times Roman"/>
              <a:buChar char="•"/>
              <a:defRPr sz="2000">
                <a:latin typeface="Arial"/>
                <a:ea typeface="Arial"/>
                <a:cs typeface="Arial"/>
                <a:sym typeface="Arial"/>
              </a:defRPr>
            </a:pPr>
            <a:r>
              <a:rPr dirty="0"/>
              <a:t>Ciphertext - variable length: Multiple of 128 bits</a:t>
            </a:r>
          </a:p>
          <a:p>
            <a:pPr marL="457200" indent="-317500" defTabSz="457200">
              <a:buClr>
                <a:srgbClr val="000000"/>
              </a:buClr>
              <a:buSzPct val="100000"/>
              <a:buFont typeface="Times Roman"/>
              <a:buChar char="•"/>
              <a:defRPr sz="2000">
                <a:latin typeface="Arial"/>
                <a:ea typeface="Arial"/>
                <a:cs typeface="Arial"/>
                <a:sym typeface="Arial"/>
              </a:defRPr>
            </a:pPr>
            <a:r>
              <a:rPr dirty="0"/>
              <a:t>HMAC: 256 bits </a:t>
            </a:r>
            <a:r>
              <a:rPr u="sng" dirty="0">
                <a:solidFill>
                  <a:srgbClr val="0000FF"/>
                </a:solidFill>
                <a:uFill>
                  <a:solidFill>
                    <a:srgbClr val="0000FF"/>
                  </a:solidFill>
                </a:uFill>
                <a:hlinkClick r:id="rId3"/>
              </a:rPr>
              <a:t>here</a:t>
            </a:r>
            <a:r>
              <a:rPr dirty="0"/>
              <a:t>.</a:t>
            </a:r>
          </a:p>
        </p:txBody>
      </p:sp>
      <p:sp>
        <p:nvSpPr>
          <p:cNvPr id="311" name="Fernet Token"/>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Fernet Token</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 xmlns:m="http://schemas.openxmlformats.org/officeDocument/2006/math" xmlns:a14="http://schemas.microsoft.com/office/drawing/2010/main" xmlns:p14="http://schemas.microsoft.com/office/powerpoint/2010/main" Requires="p14">
      <p:transition spd="slow" advClick="1" p14:dur="1200">
        <p:wipe dir="l"/>
      </p:transition>
    </mc:Choice>
    <mc:Fallback xmlns="" xmlns:m="http://schemas.openxmlformats.org/officeDocument/2006/math" xmlns:a14="http://schemas.microsoft.com/office/drawing/2010/main">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45"/>
          <p:cNvSpPr txBox="1">
            <a:spLocks noGrp="1"/>
          </p:cNvSpPr>
          <p:nvPr>
            <p:ph type="title"/>
          </p:nvPr>
        </p:nvSpPr>
        <p:spPr>
          <a:prstGeom prst="rect">
            <a:avLst/>
          </a:prstGeom>
        </p:spPr>
        <p:txBody>
          <a:bodyPr/>
          <a:lstStyle/>
          <a:p>
            <a:r>
              <a:t>Fernet</a:t>
            </a:r>
          </a:p>
        </p:txBody>
      </p:sp>
      <p:sp>
        <p:nvSpPr>
          <p:cNvPr id="314" name="Text Placeholder 1"/>
          <p:cNvSpPr txBox="1">
            <a:spLocks noGrp="1"/>
          </p:cNvSpPr>
          <p:nvPr>
            <p:ph type="body" sz="quarter" idx="1"/>
          </p:nvPr>
        </p:nvSpPr>
        <p:spPr>
          <a:xfrm>
            <a:off x="-1" y="1230581"/>
            <a:ext cx="1536701" cy="3263504"/>
          </a:xfrm>
          <a:prstGeom prst="rect">
            <a:avLst/>
          </a:prstGeom>
        </p:spPr>
        <p:txBody>
          <a:bodyPr/>
          <a:lstStyle/>
          <a:p>
            <a:r>
              <a:t>AES 128-bit.</a:t>
            </a:r>
          </a:p>
          <a:p>
            <a:r>
              <a:t>256-bit HMAC.</a:t>
            </a:r>
          </a:p>
          <a:p>
            <a:r>
              <a:t>AES CBC.</a:t>
            </a:r>
          </a:p>
          <a:p>
            <a:r>
              <a:t>PKCS7 padding [</a:t>
            </a:r>
            <a:r>
              <a:rPr u="sng">
                <a:solidFill>
                  <a:srgbClr val="0000FF"/>
                </a:solidFill>
                <a:uFill>
                  <a:solidFill>
                    <a:srgbClr val="0000FF"/>
                  </a:solidFill>
                </a:uFill>
                <a:hlinkClick r:id="rId2"/>
              </a:rPr>
              <a:t>here</a:t>
            </a:r>
            <a:r>
              <a:t>].</a:t>
            </a:r>
          </a:p>
        </p:txBody>
      </p:sp>
      <p:pic>
        <p:nvPicPr>
          <p:cNvPr id="315" name="Picture 8" descr="Picture 8"/>
          <p:cNvPicPr>
            <a:picLocks noChangeAspect="1"/>
          </p:cNvPicPr>
          <p:nvPr/>
        </p:nvPicPr>
        <p:blipFill>
          <a:blip r:embed="rId3"/>
          <a:stretch>
            <a:fillRect/>
          </a:stretch>
        </p:blipFill>
        <p:spPr>
          <a:xfrm>
            <a:off x="0" y="4385072"/>
            <a:ext cx="4400550" cy="1066801"/>
          </a:xfrm>
          <a:prstGeom prst="rect">
            <a:avLst/>
          </a:prstGeom>
          <a:ln w="12700">
            <a:miter lim="400000"/>
          </a:ln>
        </p:spPr>
      </p:pic>
      <p:pic>
        <p:nvPicPr>
          <p:cNvPr id="316" name="Picture 10" descr="Picture 10"/>
          <p:cNvPicPr>
            <a:picLocks noChangeAspect="1"/>
          </p:cNvPicPr>
          <p:nvPr/>
        </p:nvPicPr>
        <p:blipFill>
          <a:blip r:embed="rId4"/>
          <a:stretch>
            <a:fillRect/>
          </a:stretch>
        </p:blipFill>
        <p:spPr>
          <a:xfrm>
            <a:off x="1257300" y="502948"/>
            <a:ext cx="7924800" cy="2333626"/>
          </a:xfrm>
          <a:prstGeom prst="rect">
            <a:avLst/>
          </a:prstGeom>
          <a:ln w="12700">
            <a:miter lim="400000"/>
          </a:ln>
        </p:spPr>
      </p:pic>
      <p:pic>
        <p:nvPicPr>
          <p:cNvPr id="317" name="Picture 12" descr="Picture 12"/>
          <p:cNvPicPr>
            <a:picLocks noChangeAspect="1"/>
          </p:cNvPicPr>
          <p:nvPr/>
        </p:nvPicPr>
        <p:blipFill>
          <a:blip r:embed="rId5"/>
          <a:stretch>
            <a:fillRect/>
          </a:stretch>
        </p:blipFill>
        <p:spPr>
          <a:xfrm>
            <a:off x="0" y="3217555"/>
            <a:ext cx="9144000" cy="2234318"/>
          </a:xfrm>
          <a:prstGeom prst="rect">
            <a:avLst/>
          </a:prstGeom>
          <a:ln w="12700">
            <a:miter lim="400000"/>
          </a:ln>
        </p:spPr>
      </p:pic>
      <p:pic>
        <p:nvPicPr>
          <p:cNvPr id="318" name="Picture 14" descr="Picture 14">
            <a:hlinkClick r:id="rId6"/>
          </p:cNvPr>
          <p:cNvPicPr>
            <a:picLocks noChangeAspect="1"/>
          </p:cNvPicPr>
          <p:nvPr/>
        </p:nvPicPr>
        <p:blipFill>
          <a:blip r:embed="rId7"/>
          <a:stretch>
            <a:fillRect/>
          </a:stretch>
        </p:blipFill>
        <p:spPr>
          <a:xfrm>
            <a:off x="5756817" y="285750"/>
            <a:ext cx="3387184" cy="51435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317"/>
                                        </p:tgtEl>
                                        <p:attrNameLst>
                                          <p:attrName>style.visibility</p:attrName>
                                        </p:attrNameLst>
                                      </p:cBhvr>
                                      <p:to>
                                        <p:strVal val="visible"/>
                                      </p:to>
                                    </p:set>
                                    <p:anim calcmode="lin" valueType="num">
                                      <p:cBhvr>
                                        <p:cTn id="7" dur="500" fill="hold"/>
                                        <p:tgtEl>
                                          <p:spTgt spid="317"/>
                                        </p:tgtEl>
                                        <p:attrNameLst>
                                          <p:attrName>ppt_x</p:attrName>
                                        </p:attrNameLst>
                                      </p:cBhvr>
                                      <p:tavLst>
                                        <p:tav tm="0">
                                          <p:val>
                                            <p:strVal val="#ppt_x"/>
                                          </p:val>
                                        </p:tav>
                                        <p:tav tm="100000">
                                          <p:val>
                                            <p:strVal val="#ppt_x"/>
                                          </p:val>
                                        </p:tav>
                                      </p:tavLst>
                                    </p:anim>
                                    <p:anim calcmode="lin" valueType="num">
                                      <p:cBhvr>
                                        <p:cTn id="8" dur="500" fill="hold"/>
                                        <p:tgtEl>
                                          <p:spTgt spid="3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2" nodeType="clickEffect">
                                  <p:stCondLst>
                                    <p:cond delay="0"/>
                                  </p:stCondLst>
                                  <p:iterate>
                                    <p:tmAbs val="0"/>
                                  </p:iterate>
                                  <p:childTnLst>
                                    <p:set>
                                      <p:cBhvr>
                                        <p:cTn id="12" fill="hold"/>
                                        <p:tgtEl>
                                          <p:spTgt spid="318"/>
                                        </p:tgtEl>
                                        <p:attrNameLst>
                                          <p:attrName>style.visibility</p:attrName>
                                        </p:attrNameLst>
                                      </p:cBhvr>
                                      <p:to>
                                        <p:strVal val="visible"/>
                                      </p:to>
                                    </p:set>
                                    <p:anim calcmode="lin" valueType="num">
                                      <p:cBhvr>
                                        <p:cTn id="13" dur="500" fill="hold"/>
                                        <p:tgtEl>
                                          <p:spTgt spid="318"/>
                                        </p:tgtEl>
                                        <p:attrNameLst>
                                          <p:attrName>ppt_x</p:attrName>
                                        </p:attrNameLst>
                                      </p:cBhvr>
                                      <p:tavLst>
                                        <p:tav tm="0">
                                          <p:val>
                                            <p:strVal val="#ppt_x"/>
                                          </p:val>
                                        </p:tav>
                                        <p:tav tm="100000">
                                          <p:val>
                                            <p:strVal val="#ppt_x"/>
                                          </p:val>
                                        </p:tav>
                                      </p:tavLst>
                                    </p:anim>
                                    <p:anim calcmode="lin" valueType="num">
                                      <p:cBhvr>
                                        <p:cTn id="14" dur="500" fill="hold"/>
                                        <p:tgtEl>
                                          <p:spTgt spid="3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 grpId="1" animBg="1" advAuto="0"/>
      <p:bldP spid="318" grpId="2"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Title 1"/>
          <p:cNvSpPr txBox="1">
            <a:spLocks noGrp="1"/>
          </p:cNvSpPr>
          <p:nvPr>
            <p:ph type="title"/>
          </p:nvPr>
        </p:nvSpPr>
        <p:spPr>
          <a:xfrm>
            <a:off x="430213" y="787400"/>
            <a:ext cx="3536670" cy="4140200"/>
          </a:xfrm>
          <a:prstGeom prst="rect">
            <a:avLst/>
          </a:prstGeom>
        </p:spPr>
        <p:txBody>
          <a:bodyPr>
            <a:normAutofit/>
          </a:bodyPr>
          <a:lstStyle/>
          <a:p>
            <a:pPr algn="l">
              <a:defRPr sz="3900" b="1">
                <a:solidFill>
                  <a:srgbClr val="C00000"/>
                </a:solidFill>
              </a:defRPr>
            </a:pPr>
            <a:r>
              <a:rPr dirty="0"/>
              <a:t>Tokens, Authorization and Docker</a:t>
            </a:r>
            <a:br>
              <a:rPr dirty="0"/>
            </a:br>
            <a:r>
              <a:rPr sz="1800" b="0" dirty="0"/>
              <a:t>ERC-20 </a:t>
            </a:r>
            <a:r>
              <a:rPr lang="en-US" sz="1800" b="0" dirty="0"/>
              <a:t>and ERC-721 </a:t>
            </a:r>
            <a:r>
              <a:rPr sz="1800" b="0" dirty="0"/>
              <a:t>Tokens</a:t>
            </a:r>
          </a:p>
          <a:p>
            <a:pPr algn="l">
              <a:defRPr sz="3900" b="1">
                <a:solidFill>
                  <a:srgbClr val="C00000"/>
                </a:solidFill>
              </a:defRPr>
            </a:pPr>
            <a:br>
              <a:rPr sz="1800" b="0" dirty="0"/>
            </a:br>
            <a:br>
              <a:rPr sz="1800" b="0" dirty="0"/>
            </a:br>
            <a:r>
              <a:rPr sz="2700" dirty="0">
                <a:solidFill>
                  <a:srgbClr val="000000"/>
                </a:solidFill>
              </a:rPr>
              <a:t>Prof Bill Buchanan OBE</a:t>
            </a:r>
            <a:br>
              <a:rPr sz="2700" dirty="0">
                <a:solidFill>
                  <a:srgbClr val="000000"/>
                </a:solidFill>
              </a:rPr>
            </a:br>
            <a:br>
              <a:rPr sz="1800" b="0" dirty="0"/>
            </a:br>
            <a:r>
              <a:rPr lang="en-GB" sz="1800" dirty="0"/>
              <a:t>https://</a:t>
            </a:r>
            <a:r>
              <a:rPr lang="en-GB" sz="1800" dirty="0" err="1"/>
              <a:t>asecuritysite.com</a:t>
            </a:r>
            <a:r>
              <a:rPr lang="en-GB" sz="1800" dirty="0"/>
              <a:t>/tokens</a:t>
            </a:r>
            <a:br>
              <a:rPr sz="1800" b="0" dirty="0"/>
            </a:br>
            <a:endParaRPr sz="1800" b="0" dirty="0"/>
          </a:p>
        </p:txBody>
      </p:sp>
      <p:pic>
        <p:nvPicPr>
          <p:cNvPr id="4" name="Picture 3" descr="Text&#10;&#10;Description automatically generated">
            <a:extLst>
              <a:ext uri="{FF2B5EF4-FFF2-40B4-BE49-F238E27FC236}">
                <a16:creationId xmlns:a16="http://schemas.microsoft.com/office/drawing/2014/main" id="{222CA563-F9CE-0008-695F-D6390BF9D9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6281" y="981635"/>
            <a:ext cx="4346143" cy="3259607"/>
          </a:xfrm>
          <a:prstGeom prst="rect">
            <a:avLst/>
          </a:prstGeo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Shape 345"/>
          <p:cNvSpPr txBox="1">
            <a:spLocks noGrp="1"/>
          </p:cNvSpPr>
          <p:nvPr>
            <p:ph type="title"/>
          </p:nvPr>
        </p:nvSpPr>
        <p:spPr>
          <a:prstGeom prst="rect">
            <a:avLst/>
          </a:prstGeom>
        </p:spPr>
        <p:txBody>
          <a:bodyPr/>
          <a:lstStyle/>
          <a:p>
            <a:r>
              <a:t>Fernet</a:t>
            </a:r>
          </a:p>
        </p:txBody>
      </p:sp>
      <p:sp>
        <p:nvSpPr>
          <p:cNvPr id="321" name="Text Placeholder 1"/>
          <p:cNvSpPr txBox="1">
            <a:spLocks noGrp="1"/>
          </p:cNvSpPr>
          <p:nvPr>
            <p:ph type="body" sz="quarter" idx="1"/>
          </p:nvPr>
        </p:nvSpPr>
        <p:spPr>
          <a:xfrm>
            <a:off x="-1" y="1230581"/>
            <a:ext cx="1536701" cy="3263504"/>
          </a:xfrm>
          <a:prstGeom prst="rect">
            <a:avLst/>
          </a:prstGeom>
        </p:spPr>
        <p:txBody>
          <a:bodyPr/>
          <a:lstStyle/>
          <a:p>
            <a:r>
              <a:t>AES 128-bit.</a:t>
            </a:r>
          </a:p>
          <a:p>
            <a:r>
              <a:t>256-bit HMAC.</a:t>
            </a:r>
          </a:p>
          <a:p>
            <a:r>
              <a:t>AES CBC.</a:t>
            </a:r>
          </a:p>
          <a:p>
            <a:r>
              <a:t>PKCS7 padding [</a:t>
            </a:r>
            <a:r>
              <a:rPr u="sng">
                <a:solidFill>
                  <a:srgbClr val="0000FF"/>
                </a:solidFill>
                <a:uFill>
                  <a:solidFill>
                    <a:srgbClr val="0000FF"/>
                  </a:solidFill>
                </a:uFill>
                <a:hlinkClick r:id="rId2"/>
              </a:rPr>
              <a:t>here</a:t>
            </a:r>
            <a:r>
              <a:t>].</a:t>
            </a:r>
          </a:p>
        </p:txBody>
      </p:sp>
      <p:pic>
        <p:nvPicPr>
          <p:cNvPr id="322" name="Picture 8" descr="Picture 8"/>
          <p:cNvPicPr>
            <a:picLocks noChangeAspect="1"/>
          </p:cNvPicPr>
          <p:nvPr/>
        </p:nvPicPr>
        <p:blipFill>
          <a:blip r:embed="rId3"/>
          <a:stretch>
            <a:fillRect/>
          </a:stretch>
        </p:blipFill>
        <p:spPr>
          <a:xfrm>
            <a:off x="0" y="4385072"/>
            <a:ext cx="4400550" cy="1066801"/>
          </a:xfrm>
          <a:prstGeom prst="rect">
            <a:avLst/>
          </a:prstGeom>
          <a:ln w="12700">
            <a:miter lim="400000"/>
          </a:ln>
        </p:spPr>
      </p:pic>
      <p:pic>
        <p:nvPicPr>
          <p:cNvPr id="323" name="Picture 10" descr="Picture 10"/>
          <p:cNvPicPr>
            <a:picLocks noChangeAspect="1"/>
          </p:cNvPicPr>
          <p:nvPr/>
        </p:nvPicPr>
        <p:blipFill>
          <a:blip r:embed="rId4"/>
          <a:stretch>
            <a:fillRect/>
          </a:stretch>
        </p:blipFill>
        <p:spPr>
          <a:xfrm>
            <a:off x="1257300" y="502948"/>
            <a:ext cx="7924800" cy="2333626"/>
          </a:xfrm>
          <a:prstGeom prst="rect">
            <a:avLst/>
          </a:prstGeom>
          <a:ln w="12700">
            <a:miter lim="400000"/>
          </a:ln>
        </p:spPr>
      </p:pic>
      <p:pic>
        <p:nvPicPr>
          <p:cNvPr id="324" name="Picture 3" descr="Picture 3">
            <a:hlinkClick r:id="rId5"/>
          </p:cNvPr>
          <p:cNvPicPr>
            <a:picLocks noChangeAspect="1"/>
          </p:cNvPicPr>
          <p:nvPr/>
        </p:nvPicPr>
        <p:blipFill>
          <a:blip r:embed="rId6"/>
          <a:stretch>
            <a:fillRect/>
          </a:stretch>
        </p:blipFill>
        <p:spPr>
          <a:xfrm>
            <a:off x="3943350" y="308372"/>
            <a:ext cx="5247102" cy="5143501"/>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Shape 345"/>
          <p:cNvSpPr txBox="1">
            <a:spLocks noGrp="1"/>
          </p:cNvSpPr>
          <p:nvPr>
            <p:ph type="title"/>
          </p:nvPr>
        </p:nvSpPr>
        <p:spPr>
          <a:prstGeom prst="rect">
            <a:avLst/>
          </a:prstGeom>
        </p:spPr>
        <p:txBody>
          <a:bodyPr/>
          <a:lstStyle/>
          <a:p>
            <a:r>
              <a:t>URL Safe</a:t>
            </a:r>
          </a:p>
        </p:txBody>
      </p:sp>
      <p:pic>
        <p:nvPicPr>
          <p:cNvPr id="327" name="Picture 10" descr="Picture 10"/>
          <p:cNvPicPr>
            <a:picLocks noChangeAspect="1"/>
          </p:cNvPicPr>
          <p:nvPr/>
        </p:nvPicPr>
        <p:blipFill>
          <a:blip r:embed="rId2"/>
          <a:stretch>
            <a:fillRect/>
          </a:stretch>
        </p:blipFill>
        <p:spPr>
          <a:xfrm>
            <a:off x="863600" y="2857500"/>
            <a:ext cx="7924801" cy="2333625"/>
          </a:xfrm>
          <a:prstGeom prst="rect">
            <a:avLst/>
          </a:prstGeom>
          <a:ln w="12700">
            <a:miter lim="400000"/>
          </a:ln>
        </p:spPr>
      </p:pic>
      <p:sp>
        <p:nvSpPr>
          <p:cNvPr id="328" name="Text Placeholder 4"/>
          <p:cNvSpPr txBox="1">
            <a:spLocks noGrp="1"/>
          </p:cNvSpPr>
          <p:nvPr>
            <p:ph type="body" idx="1"/>
          </p:nvPr>
        </p:nvSpPr>
        <p:spPr>
          <a:prstGeom prst="rect">
            <a:avLst/>
          </a:prstGeom>
        </p:spPr>
        <p:txBody>
          <a:bodyPr/>
          <a:lstStyle/>
          <a:p>
            <a:endParaRPr/>
          </a:p>
        </p:txBody>
      </p:sp>
      <p:pic>
        <p:nvPicPr>
          <p:cNvPr id="329" name="Picture 6" descr="Picture 6">
            <a:hlinkClick r:id="rId3"/>
          </p:cNvPr>
          <p:cNvPicPr>
            <a:picLocks noChangeAspect="1"/>
          </p:cNvPicPr>
          <p:nvPr/>
        </p:nvPicPr>
        <p:blipFill>
          <a:blip r:embed="rId4"/>
          <a:stretch>
            <a:fillRect/>
          </a:stretch>
        </p:blipFill>
        <p:spPr>
          <a:xfrm>
            <a:off x="0" y="796527"/>
            <a:ext cx="9144000" cy="3376001"/>
          </a:xfrm>
          <a:prstGeom prst="rect">
            <a:avLst/>
          </a:prstGeom>
          <a:ln w="12700">
            <a:miter lim="400000"/>
          </a:ln>
        </p:spPr>
      </p:pic>
      <p:pic>
        <p:nvPicPr>
          <p:cNvPr id="330" name="Picture 9" descr="Picture 9">
            <a:hlinkClick r:id="rId5"/>
          </p:cNvPr>
          <p:cNvPicPr>
            <a:picLocks noChangeAspect="1"/>
          </p:cNvPicPr>
          <p:nvPr/>
        </p:nvPicPr>
        <p:blipFill>
          <a:blip r:embed="rId6"/>
          <a:stretch>
            <a:fillRect/>
          </a:stretch>
        </p:blipFill>
        <p:spPr>
          <a:xfrm>
            <a:off x="0" y="796527"/>
            <a:ext cx="8535036" cy="4552996"/>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330"/>
                                        </p:tgtEl>
                                        <p:attrNameLst>
                                          <p:attrName>style.visibility</p:attrName>
                                        </p:attrNameLst>
                                      </p:cBhvr>
                                      <p:to>
                                        <p:strVal val="visible"/>
                                      </p:to>
                                    </p:set>
                                    <p:anim calcmode="lin" valueType="num">
                                      <p:cBhvr>
                                        <p:cTn id="7" dur="500" fill="hold"/>
                                        <p:tgtEl>
                                          <p:spTgt spid="330"/>
                                        </p:tgtEl>
                                        <p:attrNameLst>
                                          <p:attrName>ppt_x</p:attrName>
                                        </p:attrNameLst>
                                      </p:cBhvr>
                                      <p:tavLst>
                                        <p:tav tm="0">
                                          <p:val>
                                            <p:strVal val="#ppt_x"/>
                                          </p:val>
                                        </p:tav>
                                        <p:tav tm="100000">
                                          <p:val>
                                            <p:strVal val="#ppt_x"/>
                                          </p:val>
                                        </p:tav>
                                      </p:tavLst>
                                    </p:anim>
                                    <p:anim calcmode="lin" valueType="num">
                                      <p:cBhvr>
                                        <p:cTn id="8" dur="500" fill="hold"/>
                                        <p:tgtEl>
                                          <p:spTgt spid="3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 grpId="1"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hape 345"/>
          <p:cNvSpPr txBox="1">
            <a:spLocks noGrp="1"/>
          </p:cNvSpPr>
          <p:nvPr>
            <p:ph type="title"/>
          </p:nvPr>
        </p:nvSpPr>
        <p:spPr>
          <a:prstGeom prst="rect">
            <a:avLst/>
          </a:prstGeom>
        </p:spPr>
        <p:txBody>
          <a:bodyPr/>
          <a:lstStyle/>
          <a:p>
            <a:r>
              <a:t>Key Rotation</a:t>
            </a:r>
          </a:p>
        </p:txBody>
      </p:sp>
      <p:sp>
        <p:nvSpPr>
          <p:cNvPr id="333" name="Text Placeholder 4"/>
          <p:cNvSpPr txBox="1">
            <a:spLocks noGrp="1"/>
          </p:cNvSpPr>
          <p:nvPr>
            <p:ph type="body" idx="1"/>
          </p:nvPr>
        </p:nvSpPr>
        <p:spPr>
          <a:prstGeom prst="rect">
            <a:avLst/>
          </a:prstGeom>
        </p:spPr>
        <p:txBody>
          <a:bodyPr/>
          <a:lstStyle/>
          <a:p>
            <a:endParaRPr/>
          </a:p>
        </p:txBody>
      </p:sp>
      <p:pic>
        <p:nvPicPr>
          <p:cNvPr id="334" name="Picture 1" descr="Picture 1"/>
          <p:cNvPicPr>
            <a:picLocks noChangeAspect="1"/>
          </p:cNvPicPr>
          <p:nvPr/>
        </p:nvPicPr>
        <p:blipFill>
          <a:blip r:embed="rId2"/>
          <a:stretch>
            <a:fillRect/>
          </a:stretch>
        </p:blipFill>
        <p:spPr>
          <a:xfrm>
            <a:off x="4914898" y="426554"/>
            <a:ext cx="4064001" cy="5002697"/>
          </a:xfrm>
          <a:prstGeom prst="rect">
            <a:avLst/>
          </a:prstGeom>
          <a:ln w="12700">
            <a:miter lim="400000"/>
          </a:ln>
        </p:spPr>
      </p:pic>
      <p:pic>
        <p:nvPicPr>
          <p:cNvPr id="335" name="Picture 3" descr="Picture 3">
            <a:hlinkClick r:id="rId3"/>
          </p:cNvPr>
          <p:cNvPicPr>
            <a:picLocks noChangeAspect="1"/>
          </p:cNvPicPr>
          <p:nvPr/>
        </p:nvPicPr>
        <p:blipFill>
          <a:blip r:embed="rId4"/>
          <a:stretch>
            <a:fillRect/>
          </a:stretch>
        </p:blipFill>
        <p:spPr>
          <a:xfrm>
            <a:off x="81063" y="981700"/>
            <a:ext cx="4784079" cy="3892404"/>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335"/>
                                        </p:tgtEl>
                                        <p:attrNameLst>
                                          <p:attrName>style.visibility</p:attrName>
                                        </p:attrNameLst>
                                      </p:cBhvr>
                                      <p:to>
                                        <p:strVal val="visible"/>
                                      </p:to>
                                    </p:set>
                                    <p:anim calcmode="lin" valueType="num">
                                      <p:cBhvr>
                                        <p:cTn id="7" dur="500" fill="hold"/>
                                        <p:tgtEl>
                                          <p:spTgt spid="335"/>
                                        </p:tgtEl>
                                        <p:attrNameLst>
                                          <p:attrName>ppt_x</p:attrName>
                                        </p:attrNameLst>
                                      </p:cBhvr>
                                      <p:tavLst>
                                        <p:tav tm="0">
                                          <p:val>
                                            <p:strVal val="#ppt_x"/>
                                          </p:val>
                                        </p:tav>
                                        <p:tav tm="100000">
                                          <p:val>
                                            <p:strVal val="#ppt_x"/>
                                          </p:val>
                                        </p:tav>
                                      </p:tavLst>
                                    </p:anim>
                                    <p:anim calcmode="lin" valueType="num">
                                      <p:cBhvr>
                                        <p:cTn id="8" dur="500" fill="hold"/>
                                        <p:tgtEl>
                                          <p:spTgt spid="3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 grpId="1"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Title 1"/>
          <p:cNvSpPr txBox="1">
            <a:spLocks noGrp="1"/>
          </p:cNvSpPr>
          <p:nvPr>
            <p:ph type="title"/>
          </p:nvPr>
        </p:nvSpPr>
        <p:spPr>
          <a:xfrm>
            <a:off x="430212" y="787400"/>
            <a:ext cx="3442541" cy="4140200"/>
          </a:xfrm>
          <a:prstGeom prst="rect">
            <a:avLst/>
          </a:prstGeom>
        </p:spPr>
        <p:txBody>
          <a:bodyPr>
            <a:normAutofit fontScale="90000"/>
          </a:bodyPr>
          <a:lstStyle/>
          <a:p>
            <a:pPr algn="l" defTabSz="685800">
              <a:defRPr sz="2925" b="1">
                <a:solidFill>
                  <a:srgbClr val="C00000"/>
                </a:solidFill>
              </a:defRPr>
            </a:pPr>
            <a:r>
              <a:rPr dirty="0"/>
              <a:t>Tokens, Authorization and Docker</a:t>
            </a:r>
            <a:br>
              <a:rPr dirty="0"/>
            </a:br>
            <a:r>
              <a:rPr lang="en-GB" sz="1600" b="0" dirty="0"/>
              <a:t>ERC-20 Tokens</a:t>
            </a:r>
            <a:br>
              <a:rPr lang="en-GB" sz="1600" b="0" dirty="0"/>
            </a:br>
            <a:r>
              <a:rPr lang="en-GB" sz="1600" b="0" dirty="0"/>
              <a:t>JSON Web Tokens</a:t>
            </a:r>
            <a:br>
              <a:rPr lang="en-GB" sz="1600" b="0" dirty="0"/>
            </a:br>
            <a:r>
              <a:rPr lang="en-GB" sz="1600" b="0" dirty="0"/>
              <a:t>OAuth 2.0</a:t>
            </a:r>
            <a:br>
              <a:rPr lang="en-GB" sz="1600" b="0" dirty="0"/>
            </a:br>
            <a:r>
              <a:rPr lang="en-GB" sz="1600" b="0" dirty="0"/>
              <a:t>Fernet Tokens</a:t>
            </a:r>
            <a:br>
              <a:rPr lang="en-GB" sz="1600" b="0" dirty="0"/>
            </a:br>
            <a:r>
              <a:rPr lang="en-GB" sz="1600" b="0" dirty="0"/>
              <a:t>YubiKeys</a:t>
            </a:r>
            <a:br>
              <a:rPr lang="en-GB" sz="1600" b="0" dirty="0"/>
            </a:br>
            <a:r>
              <a:rPr lang="en-GB" sz="1600" b="0" dirty="0"/>
              <a:t>Docker</a:t>
            </a:r>
            <a:br>
              <a:rPr sz="1458" b="0" dirty="0"/>
            </a:br>
            <a:br>
              <a:rPr sz="1458" b="0" dirty="0"/>
            </a:br>
            <a:r>
              <a:rPr sz="2187" dirty="0">
                <a:solidFill>
                  <a:srgbClr val="000000"/>
                </a:solidFill>
              </a:rPr>
              <a:t>Prof Bill Buchanan OBE</a:t>
            </a:r>
            <a:br>
              <a:rPr sz="2187" dirty="0">
                <a:solidFill>
                  <a:srgbClr val="000000"/>
                </a:solidFill>
              </a:rPr>
            </a:br>
            <a:br>
              <a:rPr sz="1458" b="0" dirty="0"/>
            </a:br>
            <a:r>
              <a:rPr sz="1458" b="0" dirty="0"/>
              <a:t>http://</a:t>
            </a:r>
            <a:r>
              <a:rPr sz="1458" b="0" dirty="0" err="1"/>
              <a:t>asecuritysite.com</a:t>
            </a:r>
            <a:r>
              <a:rPr sz="1458" b="0" dirty="0"/>
              <a:t>/</a:t>
            </a:r>
            <a:r>
              <a:rPr lang="en-US" sz="1458" b="0" dirty="0"/>
              <a:t>tokens</a:t>
            </a:r>
            <a:br>
              <a:rPr sz="1458" b="0" dirty="0"/>
            </a:br>
            <a:endParaRPr sz="1458" b="0" dirty="0"/>
          </a:p>
        </p:txBody>
      </p:sp>
      <p:pic>
        <p:nvPicPr>
          <p:cNvPr id="4" name="Picture 3" descr="Text&#10;&#10;Description automatically generated">
            <a:extLst>
              <a:ext uri="{FF2B5EF4-FFF2-40B4-BE49-F238E27FC236}">
                <a16:creationId xmlns:a16="http://schemas.microsoft.com/office/drawing/2014/main" id="{EB86C653-4F2F-3021-8E6C-114457DF9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6281" y="981635"/>
            <a:ext cx="4346143" cy="325960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 name="FIDO2"/>
          <p:cNvSpPr txBox="1"/>
          <p:nvPr/>
        </p:nvSpPr>
        <p:spPr>
          <a:xfrm>
            <a:off x="416859" y="323823"/>
            <a:ext cx="7886700" cy="649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34290" bIns="34290" anchor="ctr">
            <a:normAutofit/>
          </a:bodyPr>
          <a:lstStyle>
            <a:lvl1pPr algn="l" defTabSz="1828800">
              <a:lnSpc>
                <a:spcPct val="90000"/>
              </a:lnSpc>
              <a:defRPr sz="7200" b="0">
                <a:solidFill>
                  <a:srgbClr val="C00000"/>
                </a:solidFill>
                <a:latin typeface="Calibri Light"/>
                <a:ea typeface="Calibri Light"/>
                <a:cs typeface="Calibri Light"/>
                <a:sym typeface="Calibri Light"/>
              </a:defRPr>
            </a:lvl1pPr>
          </a:lstStyle>
          <a:p>
            <a:r>
              <a:rPr sz="2700" dirty="0"/>
              <a:t>FIDO2</a:t>
            </a:r>
          </a:p>
        </p:txBody>
      </p:sp>
      <p:pic>
        <p:nvPicPr>
          <p:cNvPr id="1025" name="Image" descr="Image"/>
          <p:cNvPicPr>
            <a:picLocks noChangeAspect="1"/>
          </p:cNvPicPr>
          <p:nvPr/>
        </p:nvPicPr>
        <p:blipFill>
          <a:blip r:embed="rId2"/>
          <a:stretch>
            <a:fillRect/>
          </a:stretch>
        </p:blipFill>
        <p:spPr>
          <a:xfrm>
            <a:off x="531850" y="1013918"/>
            <a:ext cx="4254463" cy="1624507"/>
          </a:xfrm>
          <a:prstGeom prst="rect">
            <a:avLst/>
          </a:prstGeom>
          <a:ln w="12700">
            <a:miter lim="400000"/>
          </a:ln>
        </p:spPr>
      </p:pic>
      <p:pic>
        <p:nvPicPr>
          <p:cNvPr id="1026" name="Image" descr="Image"/>
          <p:cNvPicPr>
            <a:picLocks noChangeAspect="1"/>
          </p:cNvPicPr>
          <p:nvPr/>
        </p:nvPicPr>
        <p:blipFill>
          <a:blip r:embed="rId3"/>
          <a:stretch>
            <a:fillRect/>
          </a:stretch>
        </p:blipFill>
        <p:spPr>
          <a:xfrm>
            <a:off x="1738313" y="3076575"/>
            <a:ext cx="6096000" cy="2857500"/>
          </a:xfrm>
          <a:prstGeom prst="rect">
            <a:avLst/>
          </a:prstGeom>
          <a:ln w="12700">
            <a:miter lim="400000"/>
          </a:ln>
        </p:spPr>
      </p:pic>
      <p:pic>
        <p:nvPicPr>
          <p:cNvPr id="1027" name="Image" descr="Image"/>
          <p:cNvPicPr>
            <a:picLocks noChangeAspect="1"/>
          </p:cNvPicPr>
          <p:nvPr/>
        </p:nvPicPr>
        <p:blipFill>
          <a:blip r:embed="rId4"/>
          <a:stretch>
            <a:fillRect/>
          </a:stretch>
        </p:blipFill>
        <p:spPr>
          <a:xfrm>
            <a:off x="5386215" y="779546"/>
            <a:ext cx="2790998" cy="2093249"/>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30" name="Image" descr="Image"/>
          <p:cNvPicPr>
            <a:picLocks noChangeAspect="1"/>
          </p:cNvPicPr>
          <p:nvPr/>
        </p:nvPicPr>
        <p:blipFill>
          <a:blip r:embed="rId2"/>
          <a:stretch>
            <a:fillRect/>
          </a:stretch>
        </p:blipFill>
        <p:spPr>
          <a:xfrm>
            <a:off x="503801" y="895284"/>
            <a:ext cx="4887453" cy="2164727"/>
          </a:xfrm>
          <a:prstGeom prst="rect">
            <a:avLst/>
          </a:prstGeom>
          <a:ln w="12700">
            <a:miter lim="400000"/>
          </a:ln>
        </p:spPr>
      </p:pic>
      <p:pic>
        <p:nvPicPr>
          <p:cNvPr id="1031" name="Image" descr="Image"/>
          <p:cNvPicPr>
            <a:picLocks noChangeAspect="1"/>
          </p:cNvPicPr>
          <p:nvPr/>
        </p:nvPicPr>
        <p:blipFill>
          <a:blip r:embed="rId3"/>
          <a:stretch>
            <a:fillRect/>
          </a:stretch>
        </p:blipFill>
        <p:spPr>
          <a:xfrm>
            <a:off x="1566863" y="2812256"/>
            <a:ext cx="6010275" cy="2738438"/>
          </a:xfrm>
          <a:prstGeom prst="rect">
            <a:avLst/>
          </a:prstGeom>
          <a:ln w="12700">
            <a:miter lim="400000"/>
          </a:ln>
        </p:spPr>
      </p:pic>
      <p:pic>
        <p:nvPicPr>
          <p:cNvPr id="1032" name="Image" descr="Image"/>
          <p:cNvPicPr>
            <a:picLocks noChangeAspect="1"/>
          </p:cNvPicPr>
          <p:nvPr/>
        </p:nvPicPr>
        <p:blipFill>
          <a:blip r:embed="rId4"/>
          <a:stretch>
            <a:fillRect/>
          </a:stretch>
        </p:blipFill>
        <p:spPr>
          <a:xfrm>
            <a:off x="5768054" y="366200"/>
            <a:ext cx="2647283" cy="1985463"/>
          </a:xfrm>
          <a:prstGeom prst="rect">
            <a:avLst/>
          </a:prstGeom>
          <a:ln w="12700">
            <a:miter lim="400000"/>
          </a:ln>
        </p:spPr>
      </p:pic>
      <p:sp>
        <p:nvSpPr>
          <p:cNvPr id="3" name="Title 2">
            <a:extLst>
              <a:ext uri="{FF2B5EF4-FFF2-40B4-BE49-F238E27FC236}">
                <a16:creationId xmlns:a16="http://schemas.microsoft.com/office/drawing/2014/main" id="{42F2549F-EB82-D90F-9432-B079039AFBB6}"/>
              </a:ext>
            </a:extLst>
          </p:cNvPr>
          <p:cNvSpPr>
            <a:spLocks noGrp="1"/>
          </p:cNvSpPr>
          <p:nvPr>
            <p:ph type="title"/>
          </p:nvPr>
        </p:nvSpPr>
        <p:spPr/>
        <p:txBody>
          <a:bodyPr/>
          <a:lstStyle/>
          <a:p>
            <a:endParaRPr lang="en-US"/>
          </a:p>
        </p:txBody>
      </p:sp>
      <p:sp>
        <p:nvSpPr>
          <p:cNvPr id="4" name="Yubi Key">
            <a:extLst>
              <a:ext uri="{FF2B5EF4-FFF2-40B4-BE49-F238E27FC236}">
                <a16:creationId xmlns:a16="http://schemas.microsoft.com/office/drawing/2014/main" id="{408E3BD9-0955-EA94-FB12-4125E17A0E23}"/>
              </a:ext>
            </a:extLst>
          </p:cNvPr>
          <p:cNvSpPr txBox="1">
            <a:spLocks/>
          </p:cNvSpPr>
          <p:nvPr/>
        </p:nvSpPr>
        <p:spPr>
          <a:xfrm>
            <a:off x="127000" y="312539"/>
            <a:ext cx="2630178" cy="4872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fontScale="67500" lnSpcReduction="20000"/>
          </a:bodyPr>
          <a:lstStyle>
            <a:lvl1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hangingPunct="1"/>
            <a:r>
              <a:rPr lang="en-GB"/>
              <a:t>Yubi Key</a:t>
            </a:r>
            <a:endParaRPr lang="en-GB" dirty="0"/>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34" name="Yubi Key"/>
          <p:cNvSpPr txBox="1">
            <a:spLocks noGrp="1"/>
          </p:cNvSpPr>
          <p:nvPr>
            <p:ph type="title"/>
          </p:nvPr>
        </p:nvSpPr>
        <p:spPr>
          <a:xfrm>
            <a:off x="127000" y="312539"/>
            <a:ext cx="2630178" cy="487275"/>
          </a:xfrm>
          <a:prstGeom prst="rect">
            <a:avLst/>
          </a:prstGeom>
        </p:spPr>
        <p:txBody>
          <a:bodyPr>
            <a:normAutofit fontScale="90000"/>
          </a:bodyPr>
          <a:lstStyle/>
          <a:p>
            <a:r>
              <a:rPr dirty="0" err="1"/>
              <a:t>Yubi</a:t>
            </a:r>
            <a:r>
              <a:rPr dirty="0"/>
              <a:t> Key</a:t>
            </a:r>
          </a:p>
        </p:txBody>
      </p:sp>
      <p:pic>
        <p:nvPicPr>
          <p:cNvPr id="1035" name="Screenshot 2022-05-31 at 07.01.26.png" descr="Screenshot 2022-05-31 at 07.01.26.png"/>
          <p:cNvPicPr>
            <a:picLocks noChangeAspect="1"/>
          </p:cNvPicPr>
          <p:nvPr/>
        </p:nvPicPr>
        <p:blipFill>
          <a:blip r:embed="rId2"/>
          <a:stretch>
            <a:fillRect/>
          </a:stretch>
        </p:blipFill>
        <p:spPr>
          <a:xfrm>
            <a:off x="30957" y="878681"/>
            <a:ext cx="2630178" cy="2570109"/>
          </a:xfrm>
          <a:prstGeom prst="rect">
            <a:avLst/>
          </a:prstGeom>
          <a:ln w="12700">
            <a:miter lim="400000"/>
          </a:ln>
        </p:spPr>
      </p:pic>
      <p:pic>
        <p:nvPicPr>
          <p:cNvPr id="1036" name="Screenshot 2022-05-31 at 07.02.10.png" descr="Screenshot 2022-05-31 at 07.02.10.png"/>
          <p:cNvPicPr>
            <a:picLocks noChangeAspect="1"/>
          </p:cNvPicPr>
          <p:nvPr/>
        </p:nvPicPr>
        <p:blipFill>
          <a:blip r:embed="rId3"/>
          <a:stretch>
            <a:fillRect/>
          </a:stretch>
        </p:blipFill>
        <p:spPr>
          <a:xfrm>
            <a:off x="437047" y="3686175"/>
            <a:ext cx="2224088" cy="876300"/>
          </a:xfrm>
          <a:prstGeom prst="rect">
            <a:avLst/>
          </a:prstGeom>
          <a:ln w="12700">
            <a:miter lim="400000"/>
          </a:ln>
        </p:spPr>
      </p:pic>
      <p:pic>
        <p:nvPicPr>
          <p:cNvPr id="1037" name="Screenshot 2022-05-31 at 07.02.35.png" descr="Screenshot 2022-05-31 at 07.02.35.png"/>
          <p:cNvPicPr>
            <a:picLocks noChangeAspect="1"/>
          </p:cNvPicPr>
          <p:nvPr/>
        </p:nvPicPr>
        <p:blipFill>
          <a:blip r:embed="rId4"/>
          <a:stretch>
            <a:fillRect/>
          </a:stretch>
        </p:blipFill>
        <p:spPr>
          <a:xfrm>
            <a:off x="2809455" y="525066"/>
            <a:ext cx="3029791" cy="328611"/>
          </a:xfrm>
          <a:prstGeom prst="rect">
            <a:avLst/>
          </a:prstGeom>
          <a:ln w="12700">
            <a:miter lim="400000"/>
          </a:ln>
        </p:spPr>
      </p:pic>
      <p:pic>
        <p:nvPicPr>
          <p:cNvPr id="1038" name="Screenshot 2022-05-31 at 07.03.07.png" descr="Screenshot 2022-05-31 at 07.03.07.png"/>
          <p:cNvPicPr>
            <a:picLocks noChangeAspect="1"/>
          </p:cNvPicPr>
          <p:nvPr/>
        </p:nvPicPr>
        <p:blipFill>
          <a:blip r:embed="rId5"/>
          <a:stretch>
            <a:fillRect/>
          </a:stretch>
        </p:blipFill>
        <p:spPr>
          <a:xfrm>
            <a:off x="2809455" y="989862"/>
            <a:ext cx="2714625" cy="1204913"/>
          </a:xfrm>
          <a:prstGeom prst="rect">
            <a:avLst/>
          </a:prstGeom>
          <a:ln w="12700">
            <a:miter lim="400000"/>
          </a:ln>
        </p:spPr>
      </p:pic>
      <p:pic>
        <p:nvPicPr>
          <p:cNvPr id="1039" name="Screenshot 2022-05-31 at 07.03.07.png" descr="Screenshot 2022-05-31 at 07.03.07.png"/>
          <p:cNvPicPr>
            <a:picLocks noChangeAspect="1"/>
          </p:cNvPicPr>
          <p:nvPr/>
        </p:nvPicPr>
        <p:blipFill>
          <a:blip r:embed="rId5"/>
          <a:stretch>
            <a:fillRect/>
          </a:stretch>
        </p:blipFill>
        <p:spPr>
          <a:xfrm>
            <a:off x="2809455" y="2384823"/>
            <a:ext cx="2714625" cy="1204913"/>
          </a:xfrm>
          <a:prstGeom prst="rect">
            <a:avLst/>
          </a:prstGeom>
          <a:ln w="12700">
            <a:miter lim="400000"/>
          </a:ln>
        </p:spPr>
      </p:pic>
      <p:pic>
        <p:nvPicPr>
          <p:cNvPr id="1040" name="Screenshot 2022-05-31 at 07.04.03.png" descr="Screenshot 2022-05-31 at 07.04.03.png"/>
          <p:cNvPicPr>
            <a:picLocks noChangeAspect="1"/>
          </p:cNvPicPr>
          <p:nvPr/>
        </p:nvPicPr>
        <p:blipFill>
          <a:blip r:embed="rId6"/>
          <a:stretch>
            <a:fillRect/>
          </a:stretch>
        </p:blipFill>
        <p:spPr>
          <a:xfrm>
            <a:off x="5958991" y="398296"/>
            <a:ext cx="2932694" cy="4061158"/>
          </a:xfrm>
          <a:prstGeom prst="rect">
            <a:avLst/>
          </a:prstGeom>
          <a:ln w="12700">
            <a:miter lim="400000"/>
          </a:ln>
        </p:spPr>
      </p:pic>
      <p:pic>
        <p:nvPicPr>
          <p:cNvPr id="1041" name="Screenshot 2022-05-31 at 07.05.11.png" descr="Screenshot 2022-05-31 at 07.05.11.png"/>
          <p:cNvPicPr>
            <a:picLocks noChangeAspect="1"/>
          </p:cNvPicPr>
          <p:nvPr/>
        </p:nvPicPr>
        <p:blipFill>
          <a:blip r:embed="rId7"/>
          <a:stretch>
            <a:fillRect/>
          </a:stretch>
        </p:blipFill>
        <p:spPr>
          <a:xfrm>
            <a:off x="3629025" y="3752852"/>
            <a:ext cx="1609725" cy="1491152"/>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3" name="Yubi Key"/>
          <p:cNvSpPr txBox="1">
            <a:spLocks noGrp="1"/>
          </p:cNvSpPr>
          <p:nvPr>
            <p:ph type="title"/>
          </p:nvPr>
        </p:nvSpPr>
        <p:spPr>
          <a:xfrm>
            <a:off x="127000" y="312539"/>
            <a:ext cx="2613809" cy="487275"/>
          </a:xfrm>
          <a:prstGeom prst="rect">
            <a:avLst/>
          </a:prstGeom>
        </p:spPr>
        <p:txBody>
          <a:bodyPr>
            <a:normAutofit fontScale="90000"/>
          </a:bodyPr>
          <a:lstStyle/>
          <a:p>
            <a:r>
              <a:rPr dirty="0" err="1"/>
              <a:t>Yubi</a:t>
            </a:r>
            <a:r>
              <a:rPr dirty="0"/>
              <a:t> Key</a:t>
            </a:r>
          </a:p>
        </p:txBody>
      </p:sp>
      <p:pic>
        <p:nvPicPr>
          <p:cNvPr id="1044" name="Screenshot 2022-05-31 at 07.06.44.png" descr="Screenshot 2022-05-31 at 07.06.44.png"/>
          <p:cNvPicPr>
            <a:picLocks noChangeAspect="1"/>
          </p:cNvPicPr>
          <p:nvPr/>
        </p:nvPicPr>
        <p:blipFill>
          <a:blip r:embed="rId2"/>
          <a:stretch>
            <a:fillRect/>
          </a:stretch>
        </p:blipFill>
        <p:spPr>
          <a:xfrm>
            <a:off x="402431" y="934545"/>
            <a:ext cx="2613809" cy="291670"/>
          </a:xfrm>
          <a:prstGeom prst="rect">
            <a:avLst/>
          </a:prstGeom>
          <a:ln w="12700">
            <a:miter lim="400000"/>
          </a:ln>
        </p:spPr>
      </p:pic>
      <p:pic>
        <p:nvPicPr>
          <p:cNvPr id="1045" name="Screenshot 2022-05-31 at 07.06.50.png" descr="Screenshot 2022-05-31 at 07.06.50.png"/>
          <p:cNvPicPr>
            <a:picLocks noChangeAspect="1"/>
          </p:cNvPicPr>
          <p:nvPr/>
        </p:nvPicPr>
        <p:blipFill>
          <a:blip r:embed="rId3"/>
          <a:stretch>
            <a:fillRect/>
          </a:stretch>
        </p:blipFill>
        <p:spPr>
          <a:xfrm>
            <a:off x="419100" y="1390697"/>
            <a:ext cx="2580471" cy="1139184"/>
          </a:xfrm>
          <a:prstGeom prst="rect">
            <a:avLst/>
          </a:prstGeom>
          <a:ln w="12700">
            <a:miter lim="400000"/>
          </a:ln>
        </p:spPr>
      </p:pic>
      <p:pic>
        <p:nvPicPr>
          <p:cNvPr id="1046" name="Screenshot 2022-05-31 at 07.08.08.png" descr="Screenshot 2022-05-31 at 07.08.08.png"/>
          <p:cNvPicPr>
            <a:picLocks noChangeAspect="1"/>
          </p:cNvPicPr>
          <p:nvPr/>
        </p:nvPicPr>
        <p:blipFill>
          <a:blip r:embed="rId4"/>
          <a:stretch>
            <a:fillRect/>
          </a:stretch>
        </p:blipFill>
        <p:spPr>
          <a:xfrm>
            <a:off x="431006" y="2694363"/>
            <a:ext cx="2556659" cy="445160"/>
          </a:xfrm>
          <a:prstGeom prst="rect">
            <a:avLst/>
          </a:prstGeom>
          <a:ln w="12700">
            <a:miter lim="400000"/>
          </a:ln>
        </p:spPr>
      </p:pic>
      <p:pic>
        <p:nvPicPr>
          <p:cNvPr id="1047" name="Image" descr="Image"/>
          <p:cNvPicPr>
            <a:picLocks noChangeAspect="1"/>
          </p:cNvPicPr>
          <p:nvPr/>
        </p:nvPicPr>
        <p:blipFill>
          <a:blip r:embed="rId5"/>
          <a:stretch>
            <a:fillRect/>
          </a:stretch>
        </p:blipFill>
        <p:spPr>
          <a:xfrm>
            <a:off x="4186464" y="1262695"/>
            <a:ext cx="4431279" cy="3189610"/>
          </a:xfrm>
          <a:prstGeom prst="rect">
            <a:avLst/>
          </a:prstGeom>
          <a:ln w="12700">
            <a:miter lim="400000"/>
          </a:ln>
        </p:spPr>
      </p:pic>
      <p:pic>
        <p:nvPicPr>
          <p:cNvPr id="1048" name="Screenshot 2022-05-31 at 07.09.08.png" descr="Screenshot 2022-05-31 at 07.09.08.png"/>
          <p:cNvPicPr>
            <a:picLocks noChangeAspect="1"/>
          </p:cNvPicPr>
          <p:nvPr/>
        </p:nvPicPr>
        <p:blipFill>
          <a:blip r:embed="rId6"/>
          <a:stretch>
            <a:fillRect/>
          </a:stretch>
        </p:blipFill>
        <p:spPr>
          <a:xfrm>
            <a:off x="526257" y="3845158"/>
            <a:ext cx="2980804" cy="731942"/>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8" name="Title 1"/>
          <p:cNvSpPr txBox="1">
            <a:spLocks noGrp="1"/>
          </p:cNvSpPr>
          <p:nvPr>
            <p:ph type="title"/>
          </p:nvPr>
        </p:nvSpPr>
        <p:spPr>
          <a:xfrm>
            <a:off x="430212" y="787400"/>
            <a:ext cx="3442541" cy="4140200"/>
          </a:xfrm>
          <a:prstGeom prst="rect">
            <a:avLst/>
          </a:prstGeom>
        </p:spPr>
        <p:txBody>
          <a:bodyPr>
            <a:normAutofit fontScale="90000"/>
          </a:bodyPr>
          <a:lstStyle/>
          <a:p>
            <a:pPr algn="l" defTabSz="685800">
              <a:defRPr sz="2925" b="1">
                <a:solidFill>
                  <a:srgbClr val="C00000"/>
                </a:solidFill>
              </a:defRPr>
            </a:pPr>
            <a:r>
              <a:rPr dirty="0"/>
              <a:t>Tokens, Authorization and Docker</a:t>
            </a:r>
            <a:br>
              <a:rPr dirty="0"/>
            </a:br>
            <a:r>
              <a:rPr lang="en-GB" sz="1600" b="0" dirty="0"/>
              <a:t>ERC-20 Tokens</a:t>
            </a:r>
            <a:br>
              <a:rPr lang="en-GB" sz="1600" b="0" dirty="0"/>
            </a:br>
            <a:r>
              <a:rPr lang="en-GB" sz="1600" b="0" dirty="0"/>
              <a:t>JSON Web Tokens</a:t>
            </a:r>
            <a:br>
              <a:rPr lang="en-GB" sz="1600" b="0" dirty="0"/>
            </a:br>
            <a:r>
              <a:rPr lang="en-GB" sz="1600" b="0" dirty="0"/>
              <a:t>OAuth 2.0</a:t>
            </a:r>
            <a:br>
              <a:rPr lang="en-GB" sz="1600" b="0" dirty="0"/>
            </a:br>
            <a:r>
              <a:rPr lang="en-GB" sz="1600" b="0" dirty="0"/>
              <a:t>Fernet Tokens</a:t>
            </a:r>
            <a:br>
              <a:rPr lang="en-GB" sz="1600" b="0" dirty="0"/>
            </a:br>
            <a:r>
              <a:rPr lang="en-GB" sz="1600" b="0" dirty="0"/>
              <a:t>YubiKeys</a:t>
            </a:r>
            <a:br>
              <a:rPr lang="en-GB" sz="1600" b="0" dirty="0"/>
            </a:br>
            <a:r>
              <a:rPr lang="en-GB" sz="1600" b="0" dirty="0"/>
              <a:t>Docker</a:t>
            </a:r>
            <a:br>
              <a:rPr sz="1458" b="0" dirty="0"/>
            </a:br>
            <a:br>
              <a:rPr sz="1458" b="0" dirty="0"/>
            </a:br>
            <a:r>
              <a:rPr sz="2187" dirty="0">
                <a:solidFill>
                  <a:srgbClr val="000000"/>
                </a:solidFill>
              </a:rPr>
              <a:t>Prof Bill Buchanan OBE</a:t>
            </a:r>
            <a:br>
              <a:rPr sz="2187" dirty="0">
                <a:solidFill>
                  <a:srgbClr val="000000"/>
                </a:solidFill>
              </a:rPr>
            </a:br>
            <a:br>
              <a:rPr sz="1458" b="0" dirty="0"/>
            </a:br>
            <a:r>
              <a:rPr sz="1458" b="0" dirty="0"/>
              <a:t>http://</a:t>
            </a:r>
            <a:r>
              <a:rPr sz="1458" b="0" dirty="0" err="1"/>
              <a:t>asecuritysite.com</a:t>
            </a:r>
            <a:r>
              <a:rPr sz="1458" b="0" dirty="0"/>
              <a:t>/</a:t>
            </a:r>
            <a:r>
              <a:rPr lang="en-US" sz="1458" b="0" dirty="0"/>
              <a:t>tokens</a:t>
            </a:r>
            <a:br>
              <a:rPr sz="1458" b="0" dirty="0"/>
            </a:br>
            <a:endParaRPr sz="1458" b="0" dirty="0"/>
          </a:p>
        </p:txBody>
      </p:sp>
      <p:pic>
        <p:nvPicPr>
          <p:cNvPr id="4" name="Picture 3" descr="Text&#10;&#10;Description automatically generated">
            <a:extLst>
              <a:ext uri="{FF2B5EF4-FFF2-40B4-BE49-F238E27FC236}">
                <a16:creationId xmlns:a16="http://schemas.microsoft.com/office/drawing/2014/main" id="{EB86C653-4F2F-3021-8E6C-114457DF9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6281" y="981635"/>
            <a:ext cx="4346143" cy="3259607"/>
          </a:xfrm>
          <a:prstGeom prst="rect">
            <a:avLst/>
          </a:prstGeom>
        </p:spPr>
      </p:pic>
    </p:spTree>
    <p:extLst>
      <p:ext uri="{BB962C8B-B14F-4D97-AF65-F5344CB8AC3E}">
        <p14:creationId xmlns:p14="http://schemas.microsoft.com/office/powerpoint/2010/main" val="1097615155"/>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377" name="Docker"/>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Docker</a:t>
            </a:r>
          </a:p>
        </p:txBody>
      </p:sp>
      <p:grpSp>
        <p:nvGrpSpPr>
          <p:cNvPr id="380" name="A-comparison-of-the-architecture-of-virtual-machines-and-Docker-software.png"/>
          <p:cNvGrpSpPr/>
          <p:nvPr/>
        </p:nvGrpSpPr>
        <p:grpSpPr>
          <a:xfrm>
            <a:off x="72467" y="1577521"/>
            <a:ext cx="5895321" cy="3221249"/>
            <a:chOff x="0" y="0"/>
            <a:chExt cx="5895320" cy="3221247"/>
          </a:xfrm>
        </p:grpSpPr>
        <p:pic>
          <p:nvPicPr>
            <p:cNvPr id="379" name="A-comparison-of-the-architecture-of-virtual-machines-and-Docker-software.png" descr="A-comparison-of-the-architecture-of-virtual-machines-and-Docker-software.png"/>
            <p:cNvPicPr>
              <a:picLocks noChangeAspect="1"/>
            </p:cNvPicPr>
            <p:nvPr/>
          </p:nvPicPr>
          <p:blipFill>
            <a:blip r:embed="rId2"/>
            <a:stretch>
              <a:fillRect/>
            </a:stretch>
          </p:blipFill>
          <p:spPr>
            <a:xfrm>
              <a:off x="203200" y="203200"/>
              <a:ext cx="5488921" cy="2776748"/>
            </a:xfrm>
            <a:prstGeom prst="rect">
              <a:avLst/>
            </a:prstGeom>
            <a:ln>
              <a:noFill/>
            </a:ln>
            <a:effectLst/>
          </p:spPr>
        </p:pic>
        <p:pic>
          <p:nvPicPr>
            <p:cNvPr id="378" name="A-comparison-of-the-architecture-of-virtual-machines-and-Docker-software.png" descr="A-comparison-of-the-architecture-of-virtual-machines-and-Docker-software.png"/>
            <p:cNvPicPr>
              <a:picLocks/>
            </p:cNvPicPr>
            <p:nvPr/>
          </p:nvPicPr>
          <p:blipFill>
            <a:blip r:embed="rId3"/>
            <a:stretch>
              <a:fillRect/>
            </a:stretch>
          </p:blipFill>
          <p:spPr>
            <a:xfrm>
              <a:off x="0" y="0"/>
              <a:ext cx="5895321" cy="3221248"/>
            </a:xfrm>
            <a:prstGeom prst="rect">
              <a:avLst/>
            </a:prstGeom>
            <a:effectLst/>
          </p:spPr>
        </p:pic>
      </p:grpSp>
      <p:sp>
        <p:nvSpPr>
          <p:cNvPr id="381" name="Hung, L. H., Kristiyanto, D., Lee, S. B., &amp; Yeung, K. Y. (2016). GUIdock: using Docker containers with a common graphics user interface to address the reproducibility of research. PloS one, 11(4), e0152686."/>
          <p:cNvSpPr txBox="1"/>
          <p:nvPr/>
        </p:nvSpPr>
        <p:spPr>
          <a:xfrm>
            <a:off x="113065" y="5157091"/>
            <a:ext cx="8755743" cy="447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lnSpc>
                <a:spcPts val="2800"/>
              </a:lnSpc>
              <a:defRPr sz="1200">
                <a:latin typeface="Times Roman"/>
                <a:ea typeface="Times Roman"/>
                <a:cs typeface="Times Roman"/>
                <a:sym typeface="Times Roman"/>
              </a:defRPr>
            </a:pPr>
            <a:r>
              <a:t>Hung, L. H., Kristiyanto, D., Lee, S. B., &amp; Yeung, K. Y. (2016). GUIdock: using Docker containers with a common graphics user interface to address the reproducibility of research. </a:t>
            </a:r>
            <a:r>
              <a:rPr i="1"/>
              <a:t>PloS one</a:t>
            </a:r>
            <a:r>
              <a:t>, </a:t>
            </a:r>
            <a:r>
              <a:rPr i="1"/>
              <a:t>11</a:t>
            </a:r>
            <a:r>
              <a:t>(4), e0152686.</a:t>
            </a:r>
          </a:p>
        </p:txBody>
      </p:sp>
      <p:pic>
        <p:nvPicPr>
          <p:cNvPr id="382" name="1*Rzo0LmhAL_7nBLBHadfeLA.jpeg" descr="1*Rzo0LmhAL_7nBLBHadfeLA.jpeg"/>
          <p:cNvPicPr>
            <a:picLocks noChangeAspect="1"/>
          </p:cNvPicPr>
          <p:nvPr/>
        </p:nvPicPr>
        <p:blipFill>
          <a:blip r:embed="rId4"/>
          <a:stretch>
            <a:fillRect/>
          </a:stretch>
        </p:blipFill>
        <p:spPr>
          <a:xfrm>
            <a:off x="4681125" y="-105437"/>
            <a:ext cx="4435778" cy="1802968"/>
          </a:xfrm>
          <a:prstGeom prst="rect">
            <a:avLst/>
          </a:prstGeom>
          <a:ln w="12700">
            <a:miter lim="400000"/>
          </a:ln>
        </p:spPr>
      </p:pic>
      <p:grpSp>
        <p:nvGrpSpPr>
          <p:cNvPr id="385" name="KubernetesDockerpic2.png"/>
          <p:cNvGrpSpPr/>
          <p:nvPr/>
        </p:nvGrpSpPr>
        <p:grpSpPr>
          <a:xfrm>
            <a:off x="826162" y="536201"/>
            <a:ext cx="6953940" cy="4982066"/>
            <a:chOff x="0" y="0"/>
            <a:chExt cx="6953938" cy="4982065"/>
          </a:xfrm>
        </p:grpSpPr>
        <p:pic>
          <p:nvPicPr>
            <p:cNvPr id="384" name="KubernetesDockerpic2.png" descr="KubernetesDockerpic2.png"/>
            <p:cNvPicPr>
              <a:picLocks noChangeAspect="1"/>
            </p:cNvPicPr>
            <p:nvPr/>
          </p:nvPicPr>
          <p:blipFill>
            <a:blip r:embed="rId5"/>
            <a:stretch>
              <a:fillRect/>
            </a:stretch>
          </p:blipFill>
          <p:spPr>
            <a:xfrm>
              <a:off x="203200" y="203200"/>
              <a:ext cx="6547539" cy="4537566"/>
            </a:xfrm>
            <a:prstGeom prst="rect">
              <a:avLst/>
            </a:prstGeom>
            <a:ln>
              <a:noFill/>
            </a:ln>
            <a:effectLst/>
          </p:spPr>
        </p:pic>
        <p:pic>
          <p:nvPicPr>
            <p:cNvPr id="383" name="KubernetesDockerpic2.png" descr="KubernetesDockerpic2.png"/>
            <p:cNvPicPr>
              <a:picLocks/>
            </p:cNvPicPr>
            <p:nvPr/>
          </p:nvPicPr>
          <p:blipFill>
            <a:blip r:embed="rId6"/>
            <a:stretch>
              <a:fillRect/>
            </a:stretch>
          </p:blipFill>
          <p:spPr>
            <a:xfrm>
              <a:off x="0" y="0"/>
              <a:ext cx="6953939" cy="4982066"/>
            </a:xfrm>
            <a:prstGeom prst="rect">
              <a:avLst/>
            </a:prstGeom>
            <a:effectLst/>
          </p:spPr>
        </p:pic>
      </p:grpSp>
      <p:sp>
        <p:nvSpPr>
          <p:cNvPr id="386" name="FROM ubuntu:16.04…"/>
          <p:cNvSpPr/>
          <p:nvPr/>
        </p:nvSpPr>
        <p:spPr>
          <a:xfrm>
            <a:off x="228359" y="1057207"/>
            <a:ext cx="8525155" cy="4089740"/>
          </a:xfrm>
          <a:prstGeom prst="rect">
            <a:avLst/>
          </a:prstGeom>
          <a:solidFill>
            <a:srgbClr val="FFFFFF"/>
          </a:solidFill>
          <a:ln w="25400">
            <a:solidFill>
              <a:schemeClr val="accent1"/>
            </a:solidFill>
          </a:ln>
          <a:effectLst>
            <a:outerShdw blurRad="38100" dist="23000" dir="5400000" rotWithShape="0">
              <a:srgbClr val="000000">
                <a:alpha val="3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FROM ubuntu:16.04</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endParaRPr dirty="0"/>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RUN apt-get update &amp;&amp; apt-get install -y </a:t>
            </a:r>
            <a:r>
              <a:rPr dirty="0" err="1"/>
              <a:t>openssh</a:t>
            </a:r>
            <a:r>
              <a:rPr dirty="0"/>
              <a:t>-server</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RUN </a:t>
            </a:r>
            <a:r>
              <a:rPr dirty="0" err="1"/>
              <a:t>mkdir</a:t>
            </a:r>
            <a:r>
              <a:rPr dirty="0"/>
              <a:t> /var/run/</a:t>
            </a:r>
            <a:r>
              <a:rPr dirty="0" err="1"/>
              <a:t>sshd</a:t>
            </a:r>
            <a:endParaRPr dirty="0"/>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RUN echo '</a:t>
            </a:r>
            <a:r>
              <a:rPr dirty="0" err="1"/>
              <a:t>root:THEPASSWORDYOUCREATED</a:t>
            </a:r>
            <a:r>
              <a:rPr dirty="0"/>
              <a:t>' | </a:t>
            </a:r>
            <a:r>
              <a:rPr dirty="0" err="1"/>
              <a:t>chpasswd</a:t>
            </a:r>
            <a:endParaRPr dirty="0"/>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RUN sed -</a:t>
            </a:r>
            <a:r>
              <a:rPr dirty="0" err="1"/>
              <a:t>i</a:t>
            </a:r>
            <a:r>
              <a:rPr dirty="0"/>
              <a:t> 's/</a:t>
            </a:r>
            <a:r>
              <a:rPr dirty="0" err="1"/>
              <a:t>PermitRootLogin</a:t>
            </a:r>
            <a:r>
              <a:rPr dirty="0"/>
              <a:t> prohibit-password/</a:t>
            </a:r>
            <a:r>
              <a:rPr dirty="0" err="1"/>
              <a:t>PermitRootLogin</a:t>
            </a:r>
            <a:r>
              <a:rPr dirty="0"/>
              <a:t> yes/' /</a:t>
            </a:r>
            <a:r>
              <a:rPr dirty="0" err="1"/>
              <a:t>etc</a:t>
            </a:r>
            <a:r>
              <a:rPr dirty="0"/>
              <a:t>/</a:t>
            </a:r>
            <a:r>
              <a:rPr dirty="0" err="1"/>
              <a:t>ssh</a:t>
            </a:r>
            <a:r>
              <a:rPr dirty="0"/>
              <a:t>/</a:t>
            </a:r>
            <a:r>
              <a:rPr dirty="0" err="1"/>
              <a:t>sshd_config</a:t>
            </a:r>
            <a:endParaRPr dirty="0"/>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endParaRPr dirty="0"/>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 SSH login fix. Otherwise user is kicked off after login</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RUN sed '</a:t>
            </a:r>
            <a:r>
              <a:rPr dirty="0" err="1"/>
              <a:t>s@session</a:t>
            </a:r>
            <a:r>
              <a:rPr dirty="0"/>
              <a:t>\s*required\s*</a:t>
            </a:r>
            <a:r>
              <a:rPr dirty="0" err="1"/>
              <a:t>pam_loginuid.so@session</a:t>
            </a:r>
            <a:r>
              <a:rPr dirty="0"/>
              <a:t> optional </a:t>
            </a:r>
            <a:r>
              <a:rPr dirty="0" err="1"/>
              <a:t>pam_loginuid.so@g</a:t>
            </a:r>
            <a:r>
              <a:rPr dirty="0"/>
              <a:t>' -</a:t>
            </a:r>
            <a:r>
              <a:rPr dirty="0" err="1"/>
              <a:t>i</a:t>
            </a:r>
            <a:r>
              <a:rPr dirty="0"/>
              <a:t> /</a:t>
            </a:r>
            <a:r>
              <a:rPr dirty="0" err="1"/>
              <a:t>etc</a:t>
            </a:r>
            <a:r>
              <a:rPr dirty="0"/>
              <a:t>/</a:t>
            </a:r>
            <a:r>
              <a:rPr dirty="0" err="1"/>
              <a:t>pam.d</a:t>
            </a:r>
            <a:r>
              <a:rPr dirty="0"/>
              <a:t>/</a:t>
            </a:r>
            <a:r>
              <a:rPr dirty="0" err="1"/>
              <a:t>sshd</a:t>
            </a:r>
            <a:endParaRPr dirty="0"/>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endParaRPr dirty="0"/>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ENV NOTVISIBLE "in users profile"</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RUN echo "export VISIBLE=now" &gt;&gt; /</a:t>
            </a:r>
            <a:r>
              <a:rPr dirty="0" err="1"/>
              <a:t>etc</a:t>
            </a:r>
            <a:r>
              <a:rPr dirty="0"/>
              <a:t>/profile</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endParaRPr dirty="0"/>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EXPOSE 22</a:t>
            </a:r>
          </a:p>
          <a:p>
            <a:pPr defTabSz="457200">
              <a:tabLst>
                <a:tab pos="571500" algn="l"/>
                <a:tab pos="1155700" algn="l"/>
                <a:tab pos="1739900" algn="l"/>
                <a:tab pos="2324100" algn="l"/>
                <a:tab pos="2908300" algn="l"/>
                <a:tab pos="3479800" algn="l"/>
                <a:tab pos="4064000" algn="l"/>
                <a:tab pos="4648200" algn="l"/>
                <a:tab pos="5232400" algn="l"/>
                <a:tab pos="5816600" algn="l"/>
                <a:tab pos="6388100" algn="l"/>
                <a:tab pos="6972300" algn="l"/>
                <a:tab pos="7556500" algn="l"/>
                <a:tab pos="8140700" algn="l"/>
                <a:tab pos="8724900" algn="l"/>
                <a:tab pos="9296400" algn="l"/>
              </a:tabLst>
              <a:defRPr sz="1600">
                <a:latin typeface="Lucida Console"/>
                <a:ea typeface="Lucida Console"/>
                <a:cs typeface="Lucida Console"/>
                <a:sym typeface="Lucida Console"/>
              </a:defRPr>
            </a:pPr>
            <a:r>
              <a:rPr dirty="0"/>
              <a:t>CMD ["/</a:t>
            </a:r>
            <a:r>
              <a:rPr dirty="0" err="1"/>
              <a:t>usr</a:t>
            </a:r>
            <a:r>
              <a:rPr dirty="0"/>
              <a:t>/</a:t>
            </a:r>
            <a:r>
              <a:rPr dirty="0" err="1"/>
              <a:t>sbin</a:t>
            </a:r>
            <a:r>
              <a:rPr dirty="0"/>
              <a:t>/</a:t>
            </a:r>
            <a:r>
              <a:rPr dirty="0" err="1"/>
              <a:t>sshd</a:t>
            </a:r>
            <a:r>
              <a:rPr dirty="0"/>
              <a:t>", "-D"]</a:t>
            </a:r>
          </a:p>
        </p:txBody>
      </p:sp>
    </p:spTree>
    <p:extLst>
      <p:ext uri="{BB962C8B-B14F-4D97-AF65-F5344CB8AC3E}">
        <p14:creationId xmlns:p14="http://schemas.microsoft.com/office/powerpoint/2010/main" val="24760562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 xmlns:m="http://schemas.openxmlformats.org/officeDocument/2006/math" xmlns:a14="http://schemas.microsoft.com/office/drawing/2010/main" xmlns:p14="http://schemas.microsoft.com/office/powerpoint/2010/main" Requires="p14">
      <p:transition spd="slow" advClick="1" p14:dur="1200">
        <p:wipe dir="l"/>
      </p:transition>
    </mc:Choice>
    <mc:Fallback xmlns="" xmlns:m="http://schemas.openxmlformats.org/officeDocument/2006/math" xmlns:a14="http://schemas.microsoft.com/office/drawing/2010/main">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382"/>
                                        </p:tgtEl>
                                        <p:attrNameLst>
                                          <p:attrName>style.visibility</p:attrName>
                                        </p:attrNameLst>
                                      </p:cBhvr>
                                      <p:to>
                                        <p:strVal val="visible"/>
                                      </p:to>
                                    </p:set>
                                    <p:anim calcmode="lin" valueType="num">
                                      <p:cBhvr>
                                        <p:cTn id="7" dur="1000" fill="hold"/>
                                        <p:tgtEl>
                                          <p:spTgt spid="382"/>
                                        </p:tgtEl>
                                        <p:attrNameLst>
                                          <p:attrName>ppt_x</p:attrName>
                                        </p:attrNameLst>
                                      </p:cBhvr>
                                      <p:tavLst>
                                        <p:tav tm="0">
                                          <p:val>
                                            <p:strVal val="0-#ppt_w/2"/>
                                          </p:val>
                                        </p:tav>
                                        <p:tav tm="100000">
                                          <p:val>
                                            <p:strVal val="#ppt_x"/>
                                          </p:val>
                                        </p:tav>
                                      </p:tavLst>
                                    </p:anim>
                                    <p:anim calcmode="lin" valueType="num">
                                      <p:cBhvr>
                                        <p:cTn id="8" dur="1000" fill="hold"/>
                                        <p:tgtEl>
                                          <p:spTgt spid="38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iterate>
                                    <p:tmAbs val="0"/>
                                  </p:iterate>
                                  <p:childTnLst>
                                    <p:set>
                                      <p:cBhvr>
                                        <p:cTn id="12" fill="hold"/>
                                        <p:tgtEl>
                                          <p:spTgt spid="380"/>
                                        </p:tgtEl>
                                        <p:attrNameLst>
                                          <p:attrName>style.visibility</p:attrName>
                                        </p:attrNameLst>
                                      </p:cBhvr>
                                      <p:to>
                                        <p:strVal val="visible"/>
                                      </p:to>
                                    </p:set>
                                    <p:anim calcmode="lin" valueType="num">
                                      <p:cBhvr>
                                        <p:cTn id="13" dur="1000" fill="hold"/>
                                        <p:tgtEl>
                                          <p:spTgt spid="380"/>
                                        </p:tgtEl>
                                        <p:attrNameLst>
                                          <p:attrName>ppt_x</p:attrName>
                                        </p:attrNameLst>
                                      </p:cBhvr>
                                      <p:tavLst>
                                        <p:tav tm="0">
                                          <p:val>
                                            <p:strVal val="0-#ppt_w/2"/>
                                          </p:val>
                                        </p:tav>
                                        <p:tav tm="100000">
                                          <p:val>
                                            <p:strVal val="#ppt_x"/>
                                          </p:val>
                                        </p:tav>
                                      </p:tavLst>
                                    </p:anim>
                                    <p:anim calcmode="lin" valueType="num">
                                      <p:cBhvr>
                                        <p:cTn id="14" dur="1000" fill="hold"/>
                                        <p:tgtEl>
                                          <p:spTgt spid="38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iterate>
                                    <p:tmAbs val="0"/>
                                  </p:iterate>
                                  <p:childTnLst>
                                    <p:set>
                                      <p:cBhvr>
                                        <p:cTn id="18" fill="hold"/>
                                        <p:tgtEl>
                                          <p:spTgt spid="385"/>
                                        </p:tgtEl>
                                        <p:attrNameLst>
                                          <p:attrName>style.visibility</p:attrName>
                                        </p:attrNameLst>
                                      </p:cBhvr>
                                      <p:to>
                                        <p:strVal val="visible"/>
                                      </p:to>
                                    </p:set>
                                    <p:anim calcmode="lin" valueType="num">
                                      <p:cBhvr>
                                        <p:cTn id="19" dur="1000" fill="hold"/>
                                        <p:tgtEl>
                                          <p:spTgt spid="385"/>
                                        </p:tgtEl>
                                        <p:attrNameLst>
                                          <p:attrName>ppt_x</p:attrName>
                                        </p:attrNameLst>
                                      </p:cBhvr>
                                      <p:tavLst>
                                        <p:tav tm="0">
                                          <p:val>
                                            <p:strVal val="0-#ppt_w/2"/>
                                          </p:val>
                                        </p:tav>
                                        <p:tav tm="100000">
                                          <p:val>
                                            <p:strVal val="#ppt_x"/>
                                          </p:val>
                                        </p:tav>
                                      </p:tavLst>
                                    </p:anim>
                                    <p:anim calcmode="lin" valueType="num">
                                      <p:cBhvr>
                                        <p:cTn id="20" dur="1000" fill="hold"/>
                                        <p:tgtEl>
                                          <p:spTgt spid="38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3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 grpId="0" animBg="1" advAuto="0"/>
      <p:bldP spid="382" grpId="0" animBg="1" advAuto="0"/>
      <p:bldP spid="385" grpId="0" animBg="1" advAuto="0"/>
      <p:bldP spid="386"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06" name="ERC-20 Tokens"/>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ERC-20 Tokens</a:t>
            </a:r>
          </a:p>
        </p:txBody>
      </p:sp>
      <p:pic>
        <p:nvPicPr>
          <p:cNvPr id="207" name="1*Y_Yvyf0YvNlYEgM3eOMvGA.png" descr="1*Y_Yvyf0YvNlYEgM3eOMvGA.png"/>
          <p:cNvPicPr>
            <a:picLocks noChangeAspect="1"/>
          </p:cNvPicPr>
          <p:nvPr/>
        </p:nvPicPr>
        <p:blipFill>
          <a:blip r:embed="rId2"/>
          <a:stretch>
            <a:fillRect/>
          </a:stretch>
        </p:blipFill>
        <p:spPr>
          <a:xfrm>
            <a:off x="53885" y="867878"/>
            <a:ext cx="5413736" cy="4441938"/>
          </a:xfrm>
          <a:prstGeom prst="rect">
            <a:avLst/>
          </a:prstGeom>
          <a:ln w="12700">
            <a:miter lim="400000"/>
          </a:ln>
        </p:spPr>
      </p:pic>
      <p:sp>
        <p:nvSpPr>
          <p:cNvPr id="208" name="Within the Ethereum blockchain we can record transactions and run smart contracts. These things allow us to run DApps (decentralized applications) and which can support the running of the infrastructure in return for some payment (Ether).…"/>
          <p:cNvSpPr txBox="1"/>
          <p:nvPr/>
        </p:nvSpPr>
        <p:spPr>
          <a:xfrm>
            <a:off x="5446779" y="896827"/>
            <a:ext cx="3570004" cy="42544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lnSpc>
                <a:spcPct val="150000"/>
              </a:lnSpc>
              <a:defRPr>
                <a:latin typeface="Arial"/>
                <a:ea typeface="Arial"/>
                <a:cs typeface="Arial"/>
                <a:sym typeface="Arial"/>
              </a:defRPr>
            </a:pPr>
            <a:r>
              <a:rPr sz="1400" dirty="0"/>
              <a:t>Within the Ethereum blockchain we can record transactions and run smart contracts. These things allow us to run </a:t>
            </a:r>
            <a:r>
              <a:rPr sz="1400" dirty="0" err="1"/>
              <a:t>DApps</a:t>
            </a:r>
            <a:r>
              <a:rPr sz="1400" dirty="0"/>
              <a:t> (decentralized applications) and which can support the running of the infrastructure in return for some payment (Ether). </a:t>
            </a:r>
          </a:p>
          <a:p>
            <a:pPr defTabSz="457200">
              <a:lnSpc>
                <a:spcPct val="150000"/>
              </a:lnSpc>
              <a:defRPr>
                <a:latin typeface="Arial"/>
                <a:ea typeface="Arial"/>
                <a:cs typeface="Arial"/>
                <a:sym typeface="Arial"/>
              </a:defRPr>
            </a:pPr>
            <a:endParaRPr sz="1400" dirty="0"/>
          </a:p>
          <a:p>
            <a:pPr defTabSz="457200">
              <a:lnSpc>
                <a:spcPct val="150000"/>
              </a:lnSpc>
              <a:defRPr>
                <a:latin typeface="Arial"/>
                <a:ea typeface="Arial"/>
                <a:cs typeface="Arial"/>
                <a:sym typeface="Arial"/>
              </a:defRPr>
            </a:pPr>
            <a:r>
              <a:rPr sz="1400" dirty="0"/>
              <a:t>A </a:t>
            </a:r>
            <a:r>
              <a:rPr sz="1400" dirty="0" err="1"/>
              <a:t>DApp</a:t>
            </a:r>
            <a:r>
              <a:rPr sz="1400" dirty="0"/>
              <a:t> can also </a:t>
            </a:r>
            <a:r>
              <a:rPr sz="1400" b="1" dirty="0"/>
              <a:t>create tokens for new currencies</a:t>
            </a:r>
            <a:r>
              <a:rPr sz="1400" dirty="0"/>
              <a:t>, shares in a company or to prove the ownership of an asset. </a:t>
            </a:r>
          </a:p>
          <a:p>
            <a:pPr defTabSz="457200">
              <a:lnSpc>
                <a:spcPct val="150000"/>
              </a:lnSpc>
              <a:defRPr>
                <a:latin typeface="Arial"/>
                <a:ea typeface="Arial"/>
                <a:cs typeface="Arial"/>
                <a:sym typeface="Arial"/>
              </a:defRPr>
            </a:pPr>
            <a:endParaRPr sz="1400" dirty="0"/>
          </a:p>
          <a:p>
            <a:pPr defTabSz="457200">
              <a:lnSpc>
                <a:spcPct val="150000"/>
              </a:lnSpc>
              <a:defRPr>
                <a:latin typeface="Times Roman"/>
                <a:ea typeface="Times Roman"/>
                <a:cs typeface="Times Roman"/>
                <a:sym typeface="Times Roman"/>
              </a:defRPr>
            </a:pPr>
            <a:r>
              <a:rPr sz="1400" dirty="0">
                <a:latin typeface="Arial"/>
                <a:ea typeface="Arial"/>
                <a:cs typeface="Arial"/>
                <a:sym typeface="Arial"/>
              </a:rPr>
              <a:t>ERC-20 allow for the sharing, transfer and storage of tokens</a:t>
            </a:r>
            <a:r>
              <a:rPr sz="1400" dirty="0"/>
              <a:t>. </a:t>
            </a:r>
            <a:r>
              <a:rPr sz="1400" u="sng" dirty="0">
                <a:solidFill>
                  <a:srgbClr val="0000FF"/>
                </a:solidFill>
                <a:uFill>
                  <a:solidFill>
                    <a:srgbClr val="0000FF"/>
                  </a:solidFill>
                </a:uFill>
                <a:hlinkClick r:id="rId3"/>
              </a:rPr>
              <a:t>View tokens on Ethereum</a:t>
            </a:r>
            <a:r>
              <a:rPr sz="1400" dirty="0"/>
              <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00">
        <p15:prstTrans prst="peelOff" invX="1"/>
      </p:transition>
    </mc:Choice>
    <mc:Choice xmlns="" xmlns:m="http://schemas.openxmlformats.org/officeDocument/2006/math" xmlns:a14="http://schemas.microsoft.com/office/drawing/2010/main" xmlns:p14="http://schemas.microsoft.com/office/powerpoint/2010/main" Requires="p14">
      <p:transition spd="slow" advClick="1" p14:dur="1200">
        <p:wipe dir="l"/>
      </p:transition>
    </mc:Choice>
    <mc:Fallback xmlns="" xmlns:m="http://schemas.openxmlformats.org/officeDocument/2006/math" xmlns:a14="http://schemas.microsoft.com/office/drawing/2010/main">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5" name="Title 1"/>
          <p:cNvSpPr txBox="1">
            <a:spLocks noGrp="1"/>
          </p:cNvSpPr>
          <p:nvPr>
            <p:ph type="title"/>
          </p:nvPr>
        </p:nvSpPr>
        <p:spPr>
          <a:xfrm>
            <a:off x="430213" y="787400"/>
            <a:ext cx="3577012" cy="4140200"/>
          </a:xfrm>
          <a:prstGeom prst="rect">
            <a:avLst/>
          </a:prstGeom>
        </p:spPr>
        <p:txBody>
          <a:bodyPr>
            <a:normAutofit fontScale="90000"/>
          </a:bodyPr>
          <a:lstStyle/>
          <a:p>
            <a:pPr algn="l" defTabSz="685800">
              <a:defRPr sz="2925" b="1">
                <a:solidFill>
                  <a:srgbClr val="C00000"/>
                </a:solidFill>
              </a:defRPr>
            </a:pPr>
            <a:r>
              <a:rPr dirty="0"/>
              <a:t>Tokens, Authorization and Docker</a:t>
            </a:r>
            <a:br>
              <a:rPr dirty="0"/>
            </a:br>
            <a:r>
              <a:rPr sz="1350" b="0" dirty="0"/>
              <a:t>ERC-20 Tokens</a:t>
            </a:r>
          </a:p>
          <a:p>
            <a:pPr algn="l" defTabSz="685800">
              <a:defRPr sz="2925" b="1">
                <a:solidFill>
                  <a:srgbClr val="C00000"/>
                </a:solidFill>
              </a:defRPr>
            </a:pPr>
            <a:r>
              <a:rPr sz="1350" b="0" dirty="0"/>
              <a:t>JSON Web Tokens</a:t>
            </a:r>
          </a:p>
          <a:p>
            <a:pPr algn="l" defTabSz="685800">
              <a:defRPr sz="2925" b="1">
                <a:solidFill>
                  <a:srgbClr val="C00000"/>
                </a:solidFill>
              </a:defRPr>
            </a:pPr>
            <a:r>
              <a:rPr sz="1350" b="0" dirty="0"/>
              <a:t>OAuth 2.0</a:t>
            </a:r>
          </a:p>
          <a:p>
            <a:pPr algn="l" defTabSz="685800">
              <a:defRPr sz="2925" b="1">
                <a:solidFill>
                  <a:srgbClr val="C00000"/>
                </a:solidFill>
              </a:defRPr>
            </a:pPr>
            <a:r>
              <a:rPr sz="1350" b="0" dirty="0"/>
              <a:t>Fernet Tokens</a:t>
            </a:r>
          </a:p>
          <a:p>
            <a:pPr algn="l" defTabSz="685800">
              <a:defRPr sz="2925" b="1">
                <a:solidFill>
                  <a:srgbClr val="C00000"/>
                </a:solidFill>
              </a:defRPr>
            </a:pPr>
            <a:r>
              <a:rPr lang="en-GB" sz="1350" b="0" dirty="0"/>
              <a:t>YubiKeys</a:t>
            </a:r>
          </a:p>
          <a:p>
            <a:pPr algn="l" defTabSz="685800">
              <a:defRPr sz="2925" b="1">
                <a:solidFill>
                  <a:srgbClr val="C00000"/>
                </a:solidFill>
              </a:defRPr>
            </a:pPr>
            <a:r>
              <a:rPr sz="1350" b="0" dirty="0"/>
              <a:t>Docker</a:t>
            </a:r>
          </a:p>
          <a:p>
            <a:pPr algn="l" defTabSz="685800">
              <a:defRPr sz="2925" b="1">
                <a:solidFill>
                  <a:srgbClr val="C00000"/>
                </a:solidFill>
              </a:defRPr>
            </a:pPr>
            <a:br>
              <a:rPr sz="1350" b="0" dirty="0"/>
            </a:br>
            <a:br>
              <a:rPr sz="1350" b="0" dirty="0"/>
            </a:br>
            <a:r>
              <a:rPr sz="2025" dirty="0">
                <a:solidFill>
                  <a:srgbClr val="000000"/>
                </a:solidFill>
              </a:rPr>
              <a:t>Prof Bill Buchanan OBE</a:t>
            </a:r>
            <a:br>
              <a:rPr sz="2025" dirty="0">
                <a:solidFill>
                  <a:srgbClr val="000000"/>
                </a:solidFill>
              </a:rPr>
            </a:br>
            <a:br>
              <a:rPr sz="1350" b="0" dirty="0"/>
            </a:br>
            <a:r>
              <a:rPr lang="en-GB" sz="1350" dirty="0"/>
              <a:t>https://</a:t>
            </a:r>
            <a:r>
              <a:rPr lang="en-GB" sz="1350" dirty="0" err="1"/>
              <a:t>asecuritysite.com</a:t>
            </a:r>
            <a:r>
              <a:rPr lang="en-GB" sz="1350" dirty="0"/>
              <a:t>/tokens/</a:t>
            </a:r>
            <a:br>
              <a:rPr sz="1350" b="0" dirty="0"/>
            </a:br>
            <a:br>
              <a:rPr sz="1350" b="0" dirty="0"/>
            </a:br>
            <a:endParaRPr sz="1350" b="0" dirty="0"/>
          </a:p>
          <a:p>
            <a:pPr algn="l" defTabSz="685800">
              <a:defRPr sz="2925" b="1">
                <a:solidFill>
                  <a:srgbClr val="C00000"/>
                </a:solidFill>
              </a:defRPr>
            </a:pPr>
            <a:br>
              <a:rPr sz="1350" b="0" dirty="0"/>
            </a:br>
            <a:endParaRPr sz="1350" b="0" dirty="0"/>
          </a:p>
        </p:txBody>
      </p:sp>
      <p:pic>
        <p:nvPicPr>
          <p:cNvPr id="7" name="Picture 6" descr="Text&#10;&#10;Description automatically generated">
            <a:extLst>
              <a:ext uri="{FF2B5EF4-FFF2-40B4-BE49-F238E27FC236}">
                <a16:creationId xmlns:a16="http://schemas.microsoft.com/office/drawing/2014/main" id="{A2251393-836B-BD9C-A72D-3FF73191C5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6281" y="981635"/>
            <a:ext cx="4346143" cy="3259607"/>
          </a:xfrm>
          <a:prstGeom prst="rect">
            <a:avLst/>
          </a:prstGeom>
        </p:spPr>
      </p:pic>
    </p:spTree>
    <p:extLst>
      <p:ext uri="{BB962C8B-B14F-4D97-AF65-F5344CB8AC3E}">
        <p14:creationId xmlns:p14="http://schemas.microsoft.com/office/powerpoint/2010/main" val="282013906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ERC-20 Tokens"/>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ERC-20 Tokens</a:t>
            </a:r>
          </a:p>
        </p:txBody>
      </p:sp>
      <p:pic>
        <p:nvPicPr>
          <p:cNvPr id="212" name="1*Y_Yvyf0YvNlYEgM3eOMvGA.png" descr="1*Y_Yvyf0YvNlYEgM3eOMvGA.png"/>
          <p:cNvPicPr>
            <a:picLocks noChangeAspect="1"/>
          </p:cNvPicPr>
          <p:nvPr/>
        </p:nvPicPr>
        <p:blipFill>
          <a:blip r:embed="rId2"/>
          <a:stretch>
            <a:fillRect/>
          </a:stretch>
        </p:blipFill>
        <p:spPr>
          <a:xfrm>
            <a:off x="246411" y="655085"/>
            <a:ext cx="3746397" cy="3073896"/>
          </a:xfrm>
          <a:prstGeom prst="rect">
            <a:avLst/>
          </a:prstGeom>
          <a:ln w="12700">
            <a:miter lim="400000"/>
          </a:ln>
        </p:spPr>
      </p:pic>
      <p:sp>
        <p:nvSpPr>
          <p:cNvPr id="213" name="ERC-20 tokens are supported by the whole of the Ethereum infrastructure and can be easily traded. They support a number of mandatory functions:…"/>
          <p:cNvSpPr txBox="1"/>
          <p:nvPr/>
        </p:nvSpPr>
        <p:spPr>
          <a:xfrm>
            <a:off x="3917950" y="152475"/>
            <a:ext cx="5148761" cy="56323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a:latin typeface="Arial"/>
                <a:ea typeface="Arial"/>
                <a:cs typeface="Arial"/>
                <a:sym typeface="Arial"/>
              </a:defRPr>
            </a:pPr>
            <a:r>
              <a:rPr dirty="0"/>
              <a:t>ERC-20 tokens are supported by the whole of the Ethereum infrastructure and can be easily traded. They support a number of mandatory functions:</a:t>
            </a:r>
          </a:p>
          <a:p>
            <a:pPr defTabSz="457200">
              <a:defRPr>
                <a:latin typeface="Arial"/>
                <a:ea typeface="Arial"/>
                <a:cs typeface="Arial"/>
                <a:sym typeface="Arial"/>
              </a:defRPr>
            </a:pPr>
            <a:endParaRPr dirty="0"/>
          </a:p>
          <a:p>
            <a:pPr marL="457200" indent="-317500" defTabSz="457200">
              <a:buClr>
                <a:srgbClr val="000000"/>
              </a:buClr>
              <a:buSzPct val="100000"/>
              <a:buFont typeface="Times Roman"/>
              <a:buChar char="•"/>
              <a:defRPr>
                <a:latin typeface="Arial"/>
                <a:ea typeface="Arial"/>
                <a:cs typeface="Arial"/>
                <a:sym typeface="Arial"/>
              </a:defRPr>
            </a:pPr>
            <a:r>
              <a:rPr b="1" dirty="0" err="1"/>
              <a:t>totalSupply</a:t>
            </a:r>
            <a:r>
              <a:rPr b="1" dirty="0"/>
              <a:t>. </a:t>
            </a:r>
            <a:r>
              <a:rPr dirty="0"/>
              <a:t>This function is the total number of ERC-20 tokens that have been created.</a:t>
            </a:r>
          </a:p>
          <a:p>
            <a:pPr marL="457200" indent="-317500" defTabSz="457200">
              <a:buClr>
                <a:srgbClr val="000000"/>
              </a:buClr>
              <a:buSzPct val="100000"/>
              <a:buFont typeface="Times Roman"/>
              <a:buChar char="•"/>
              <a:defRPr>
                <a:latin typeface="Arial"/>
                <a:ea typeface="Arial"/>
                <a:cs typeface="Arial"/>
                <a:sym typeface="Arial"/>
              </a:defRPr>
            </a:pPr>
            <a:r>
              <a:rPr b="1" dirty="0" err="1"/>
              <a:t>balanceOf</a:t>
            </a:r>
            <a:r>
              <a:rPr b="1" dirty="0"/>
              <a:t>. T</a:t>
            </a:r>
            <a:r>
              <a:rPr dirty="0"/>
              <a:t>his function identifies the number of tokens that a given address has in its account.</a:t>
            </a:r>
          </a:p>
          <a:p>
            <a:pPr marL="457200" indent="-317500" defTabSz="457200">
              <a:buClr>
                <a:srgbClr val="000000"/>
              </a:buClr>
              <a:buSzPct val="100000"/>
              <a:buFont typeface="Times Roman"/>
              <a:buChar char="•"/>
              <a:defRPr>
                <a:latin typeface="Arial"/>
                <a:ea typeface="Arial"/>
                <a:cs typeface="Arial"/>
                <a:sym typeface="Arial"/>
              </a:defRPr>
            </a:pPr>
            <a:r>
              <a:rPr b="1" dirty="0"/>
              <a:t>transfer.</a:t>
            </a:r>
            <a:r>
              <a:rPr dirty="0"/>
              <a:t> This function supports the transfer of tokens to a defined user address.</a:t>
            </a:r>
          </a:p>
          <a:p>
            <a:pPr marL="457200" indent="-317500" defTabSz="457200">
              <a:buClr>
                <a:srgbClr val="000000"/>
              </a:buClr>
              <a:buSzPct val="100000"/>
              <a:buFont typeface="Times Roman"/>
              <a:buChar char="•"/>
              <a:defRPr>
                <a:latin typeface="Arial"/>
                <a:ea typeface="Arial"/>
                <a:cs typeface="Arial"/>
                <a:sym typeface="Arial"/>
              </a:defRPr>
            </a:pPr>
            <a:r>
              <a:rPr b="1" dirty="0" err="1"/>
              <a:t>transferFrom</a:t>
            </a:r>
            <a:r>
              <a:rPr b="1" dirty="0"/>
              <a:t>. </a:t>
            </a:r>
            <a:r>
              <a:rPr dirty="0"/>
              <a:t>This function supports a user to transfer tokens to another user.</a:t>
            </a:r>
          </a:p>
          <a:p>
            <a:pPr marL="457200" indent="-317500" defTabSz="457200">
              <a:buClr>
                <a:srgbClr val="000000"/>
              </a:buClr>
              <a:buSzPct val="100000"/>
              <a:buFont typeface="Times Roman"/>
              <a:buChar char="•"/>
              <a:defRPr>
                <a:latin typeface="Arial"/>
                <a:ea typeface="Arial"/>
                <a:cs typeface="Arial"/>
                <a:sym typeface="Arial"/>
              </a:defRPr>
            </a:pPr>
            <a:r>
              <a:rPr b="1" dirty="0"/>
              <a:t>approve.</a:t>
            </a:r>
            <a:r>
              <a:rPr dirty="0"/>
              <a:t> This function checks that a transaction is valid, based on the supply of token.</a:t>
            </a:r>
          </a:p>
          <a:p>
            <a:pPr marL="457200" indent="-317500" defTabSz="457200">
              <a:buClr>
                <a:srgbClr val="000000"/>
              </a:buClr>
              <a:buSzPct val="100000"/>
              <a:buFont typeface="Times Roman"/>
              <a:buChar char="•"/>
              <a:defRPr>
                <a:latin typeface="Arial"/>
                <a:ea typeface="Arial"/>
                <a:cs typeface="Arial"/>
                <a:sym typeface="Arial"/>
              </a:defRPr>
            </a:pPr>
            <a:r>
              <a:rPr b="1" dirty="0"/>
              <a:t>allowance.</a:t>
            </a:r>
            <a:r>
              <a:rPr dirty="0"/>
              <a:t> This function checks if a user has enough funds in their account for a transaction.</a:t>
            </a:r>
          </a:p>
        </p:txBody>
      </p:sp>
      <p:sp>
        <p:nvSpPr>
          <p:cNvPr id="214" name="Optional:…"/>
          <p:cNvSpPr txBox="1"/>
          <p:nvPr/>
        </p:nvSpPr>
        <p:spPr>
          <a:xfrm>
            <a:off x="63259" y="4026342"/>
            <a:ext cx="3957068" cy="14645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lnSpc>
                <a:spcPts val="3500"/>
              </a:lnSpc>
              <a:defRPr>
                <a:latin typeface="Arial"/>
                <a:ea typeface="Arial"/>
                <a:cs typeface="Arial"/>
                <a:sym typeface="Arial"/>
              </a:defRPr>
            </a:pPr>
            <a:r>
              <a:rPr dirty="0"/>
              <a:t>Optional:</a:t>
            </a:r>
          </a:p>
          <a:p>
            <a:pPr marL="457200" indent="-317500" defTabSz="457200">
              <a:buClr>
                <a:srgbClr val="000000"/>
              </a:buClr>
              <a:buSzPct val="100000"/>
              <a:buFont typeface="Times Roman"/>
              <a:buChar char="•"/>
              <a:defRPr sz="1200">
                <a:latin typeface="Arial"/>
                <a:ea typeface="Arial"/>
                <a:cs typeface="Arial"/>
                <a:sym typeface="Arial"/>
              </a:defRPr>
            </a:pPr>
            <a:r>
              <a:rPr dirty="0"/>
              <a:t>Token Name. This is the name that the token will be defined as.</a:t>
            </a:r>
          </a:p>
          <a:p>
            <a:pPr marL="457200" indent="-317500" defTabSz="457200">
              <a:buClr>
                <a:srgbClr val="000000"/>
              </a:buClr>
              <a:buSzPct val="100000"/>
              <a:buFont typeface="Times Roman"/>
              <a:buChar char="•"/>
              <a:defRPr sz="1200">
                <a:latin typeface="Arial"/>
                <a:ea typeface="Arial"/>
                <a:cs typeface="Arial"/>
                <a:sym typeface="Arial"/>
              </a:defRPr>
            </a:pPr>
            <a:r>
              <a:rPr dirty="0"/>
              <a:t>Symbol. This is the symbol that the token will use.</a:t>
            </a:r>
          </a:p>
          <a:p>
            <a:pPr marL="457200" indent="-317500" defTabSz="457200">
              <a:buClr>
                <a:srgbClr val="000000"/>
              </a:buClr>
              <a:buSzPct val="100000"/>
              <a:buFont typeface="Times Roman"/>
              <a:buChar char="•"/>
              <a:defRPr sz="1200">
                <a:latin typeface="Arial"/>
                <a:ea typeface="Arial"/>
                <a:cs typeface="Arial"/>
                <a:sym typeface="Arial"/>
              </a:defRPr>
            </a:pPr>
            <a:r>
              <a:rPr dirty="0"/>
              <a:t>Decimal. This is the number of decimal places to be used for any transactions.</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17" name="ERC-20 Tokens"/>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ERC-20 Tokens</a:t>
            </a:r>
          </a:p>
        </p:txBody>
      </p:sp>
      <p:pic>
        <p:nvPicPr>
          <p:cNvPr id="218" name="1*Y_Yvyf0YvNlYEgM3eOMvGA.png" descr="1*Y_Yvyf0YvNlYEgM3eOMvGA.png"/>
          <p:cNvPicPr>
            <a:picLocks noChangeAspect="1"/>
          </p:cNvPicPr>
          <p:nvPr/>
        </p:nvPicPr>
        <p:blipFill>
          <a:blip r:embed="rId2"/>
          <a:stretch>
            <a:fillRect/>
          </a:stretch>
        </p:blipFill>
        <p:spPr>
          <a:xfrm>
            <a:off x="246411" y="655085"/>
            <a:ext cx="2823233" cy="2316446"/>
          </a:xfrm>
          <a:prstGeom prst="rect">
            <a:avLst/>
          </a:prstGeom>
          <a:ln w="12700">
            <a:miter lim="400000"/>
          </a:ln>
        </p:spPr>
      </p:pic>
      <p:sp>
        <p:nvSpPr>
          <p:cNvPr id="219" name="ERC-20 tokens are supported by the whole of the Ethereum infrastructure and can be easily traded. They support a number of mandatory functions:…"/>
          <p:cNvSpPr txBox="1"/>
          <p:nvPr/>
        </p:nvSpPr>
        <p:spPr>
          <a:xfrm>
            <a:off x="3948919" y="281869"/>
            <a:ext cx="5148761" cy="56323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a:latin typeface="Arial"/>
                <a:ea typeface="Arial"/>
                <a:cs typeface="Arial"/>
                <a:sym typeface="Arial"/>
              </a:defRPr>
            </a:pPr>
            <a:r>
              <a:rPr dirty="0"/>
              <a:t>ERC-20 tokens are supported by the whole of the Ethereum infrastructure and can be easily traded. They support a number of mandatory functions:</a:t>
            </a:r>
          </a:p>
          <a:p>
            <a:pPr defTabSz="457200">
              <a:defRPr>
                <a:latin typeface="Arial"/>
                <a:ea typeface="Arial"/>
                <a:cs typeface="Arial"/>
                <a:sym typeface="Arial"/>
              </a:defRPr>
            </a:pPr>
            <a:endParaRPr dirty="0"/>
          </a:p>
          <a:p>
            <a:pPr marL="457200" indent="-317500" defTabSz="457200">
              <a:buClr>
                <a:srgbClr val="000000"/>
              </a:buClr>
              <a:buSzPct val="100000"/>
              <a:buFont typeface="Times Roman"/>
              <a:buChar char="•"/>
              <a:defRPr>
                <a:latin typeface="Arial"/>
                <a:ea typeface="Arial"/>
                <a:cs typeface="Arial"/>
                <a:sym typeface="Arial"/>
              </a:defRPr>
            </a:pPr>
            <a:r>
              <a:rPr b="1" dirty="0" err="1"/>
              <a:t>totalSupply</a:t>
            </a:r>
            <a:r>
              <a:rPr b="1" dirty="0"/>
              <a:t>. </a:t>
            </a:r>
            <a:r>
              <a:rPr dirty="0"/>
              <a:t>This function is the total number of ERC-20 tokens that have been created.</a:t>
            </a:r>
          </a:p>
          <a:p>
            <a:pPr marL="457200" indent="-317500" defTabSz="457200">
              <a:buClr>
                <a:srgbClr val="000000"/>
              </a:buClr>
              <a:buSzPct val="100000"/>
              <a:buFont typeface="Times Roman"/>
              <a:buChar char="•"/>
              <a:defRPr>
                <a:latin typeface="Arial"/>
                <a:ea typeface="Arial"/>
                <a:cs typeface="Arial"/>
                <a:sym typeface="Arial"/>
              </a:defRPr>
            </a:pPr>
            <a:r>
              <a:rPr b="1" dirty="0" err="1"/>
              <a:t>balanceOf</a:t>
            </a:r>
            <a:r>
              <a:rPr b="1" dirty="0"/>
              <a:t>. T</a:t>
            </a:r>
            <a:r>
              <a:rPr dirty="0"/>
              <a:t>his function identifies the number of tokens that a given address has in its account.</a:t>
            </a:r>
          </a:p>
          <a:p>
            <a:pPr marL="457200" indent="-317500" defTabSz="457200">
              <a:buClr>
                <a:srgbClr val="000000"/>
              </a:buClr>
              <a:buSzPct val="100000"/>
              <a:buFont typeface="Times Roman"/>
              <a:buChar char="•"/>
              <a:defRPr>
                <a:latin typeface="Arial"/>
                <a:ea typeface="Arial"/>
                <a:cs typeface="Arial"/>
                <a:sym typeface="Arial"/>
              </a:defRPr>
            </a:pPr>
            <a:r>
              <a:rPr b="1" dirty="0"/>
              <a:t>transfer.</a:t>
            </a:r>
            <a:r>
              <a:rPr dirty="0"/>
              <a:t> This function supports the transfer of tokens to a defined user address.</a:t>
            </a:r>
          </a:p>
          <a:p>
            <a:pPr marL="457200" indent="-317500" defTabSz="457200">
              <a:buClr>
                <a:srgbClr val="000000"/>
              </a:buClr>
              <a:buSzPct val="100000"/>
              <a:buFont typeface="Times Roman"/>
              <a:buChar char="•"/>
              <a:defRPr>
                <a:latin typeface="Arial"/>
                <a:ea typeface="Arial"/>
                <a:cs typeface="Arial"/>
                <a:sym typeface="Arial"/>
              </a:defRPr>
            </a:pPr>
            <a:r>
              <a:rPr b="1" dirty="0" err="1"/>
              <a:t>transferFrom</a:t>
            </a:r>
            <a:r>
              <a:rPr b="1" dirty="0"/>
              <a:t>. </a:t>
            </a:r>
            <a:r>
              <a:rPr dirty="0"/>
              <a:t>This function supports a user to transfer tokens to another user.</a:t>
            </a:r>
          </a:p>
          <a:p>
            <a:pPr marL="457200" indent="-317500" defTabSz="457200">
              <a:buClr>
                <a:srgbClr val="000000"/>
              </a:buClr>
              <a:buSzPct val="100000"/>
              <a:buFont typeface="Times Roman"/>
              <a:buChar char="•"/>
              <a:defRPr>
                <a:latin typeface="Arial"/>
                <a:ea typeface="Arial"/>
                <a:cs typeface="Arial"/>
                <a:sym typeface="Arial"/>
              </a:defRPr>
            </a:pPr>
            <a:r>
              <a:rPr b="1" dirty="0"/>
              <a:t>approve.</a:t>
            </a:r>
            <a:r>
              <a:rPr dirty="0"/>
              <a:t> This function checks that a transaction is valid, based on the supply of token.</a:t>
            </a:r>
          </a:p>
          <a:p>
            <a:pPr marL="457200" indent="-317500" defTabSz="457200">
              <a:buClr>
                <a:srgbClr val="000000"/>
              </a:buClr>
              <a:buSzPct val="100000"/>
              <a:buFont typeface="Times Roman"/>
              <a:buChar char="•"/>
              <a:defRPr>
                <a:latin typeface="Arial"/>
                <a:ea typeface="Arial"/>
                <a:cs typeface="Arial"/>
                <a:sym typeface="Arial"/>
              </a:defRPr>
            </a:pPr>
            <a:r>
              <a:rPr b="1" dirty="0"/>
              <a:t>allowance.</a:t>
            </a:r>
            <a:r>
              <a:rPr dirty="0"/>
              <a:t> This function checks if a user has enough funds in their account for a transaction.</a:t>
            </a:r>
          </a:p>
        </p:txBody>
      </p:sp>
      <p:sp>
        <p:nvSpPr>
          <p:cNvPr id="220" name="Details:…"/>
          <p:cNvSpPr txBox="1"/>
          <p:nvPr/>
        </p:nvSpPr>
        <p:spPr>
          <a:xfrm>
            <a:off x="63259" y="2982645"/>
            <a:ext cx="4112701" cy="32843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a:latin typeface="Arial"/>
                <a:ea typeface="Arial"/>
                <a:cs typeface="Arial"/>
                <a:sym typeface="Arial"/>
              </a:defRPr>
            </a:pPr>
            <a:r>
              <a:rPr dirty="0"/>
              <a:t>Details:</a:t>
            </a:r>
          </a:p>
          <a:p>
            <a:pPr defTabSz="457200">
              <a:defRPr>
                <a:latin typeface="Arial"/>
                <a:ea typeface="Arial"/>
                <a:cs typeface="Arial"/>
                <a:sym typeface="Arial"/>
              </a:defRPr>
            </a:pPr>
            <a:endParaRPr dirty="0"/>
          </a:p>
          <a:p>
            <a:pPr defTabSz="457200">
              <a:defRPr>
                <a:latin typeface="Arial"/>
                <a:ea typeface="Arial"/>
                <a:cs typeface="Arial"/>
                <a:sym typeface="Arial"/>
              </a:defRPr>
            </a:pPr>
            <a:r>
              <a:rPr dirty="0"/>
              <a:t>- Extends standard contract.</a:t>
            </a:r>
          </a:p>
          <a:p>
            <a:pPr marL="180473" indent="-180473" defTabSz="457200">
              <a:buSzPct val="100000"/>
              <a:buChar char="-"/>
              <a:defRPr>
                <a:latin typeface="Arial"/>
                <a:ea typeface="Arial"/>
                <a:cs typeface="Arial"/>
                <a:sym typeface="Arial"/>
              </a:defRPr>
            </a:pPr>
            <a:r>
              <a:rPr dirty="0"/>
              <a:t>100,000,000,000 tokens.</a:t>
            </a:r>
          </a:p>
          <a:p>
            <a:pPr marL="180473" indent="-180473" defTabSz="457200">
              <a:buSzPct val="100000"/>
              <a:buChar char="-"/>
              <a:defRPr>
                <a:latin typeface="Arial"/>
                <a:ea typeface="Arial"/>
                <a:cs typeface="Arial"/>
                <a:sym typeface="Arial"/>
              </a:defRPr>
            </a:pPr>
            <a:r>
              <a:rPr dirty="0"/>
              <a:t>Name: </a:t>
            </a:r>
            <a:r>
              <a:rPr dirty="0" err="1"/>
              <a:t>BearToken</a:t>
            </a:r>
            <a:endParaRPr dirty="0"/>
          </a:p>
          <a:p>
            <a:pPr defTabSz="457200">
              <a:defRPr>
                <a:latin typeface="Arial"/>
                <a:ea typeface="Arial"/>
                <a:cs typeface="Arial"/>
                <a:sym typeface="Arial"/>
              </a:defRPr>
            </a:pPr>
            <a:endParaRPr dirty="0"/>
          </a:p>
          <a:p>
            <a:pPr defTabSz="457200">
              <a:defRPr>
                <a:latin typeface="Arial"/>
                <a:ea typeface="Arial"/>
                <a:cs typeface="Arial"/>
                <a:sym typeface="Arial"/>
              </a:defRPr>
            </a:pPr>
            <a:r>
              <a:rPr dirty="0"/>
              <a:t>Ref: Build a smart contract that transfers ERC20 token from your wallet to other ERC20 compliant wallet- Part 1, </a:t>
            </a:r>
            <a:r>
              <a:rPr dirty="0" err="1"/>
              <a:t>Coinmonks</a:t>
            </a:r>
            <a:r>
              <a:rPr dirty="0"/>
              <a:t>, </a:t>
            </a:r>
            <a:r>
              <a:rPr dirty="0" err="1"/>
              <a:t>Medium.com</a:t>
            </a:r>
            <a:endParaRPr dirty="0"/>
          </a:p>
          <a:p>
            <a:pPr defTabSz="457200">
              <a:lnSpc>
                <a:spcPts val="3500"/>
              </a:lnSpc>
              <a:defRPr>
                <a:latin typeface="Arial"/>
                <a:ea typeface="Arial"/>
                <a:cs typeface="Arial"/>
                <a:sym typeface="Arial"/>
              </a:defRPr>
            </a:pPr>
            <a:endParaRPr dirty="0"/>
          </a:p>
        </p:txBody>
      </p:sp>
      <p:grpSp>
        <p:nvGrpSpPr>
          <p:cNvPr id="223" name="Screenshot 2019-04-05 at 09.57.50.png"/>
          <p:cNvGrpSpPr/>
          <p:nvPr/>
        </p:nvGrpSpPr>
        <p:grpSpPr>
          <a:xfrm>
            <a:off x="3554979" y="0"/>
            <a:ext cx="5776219" cy="5715000"/>
            <a:chOff x="0" y="0"/>
            <a:chExt cx="5776218" cy="5715000"/>
          </a:xfrm>
        </p:grpSpPr>
        <p:pic>
          <p:nvPicPr>
            <p:cNvPr id="222" name="Screenshot 2019-04-05 at 09.57.50.png" descr="Screenshot 2019-04-05 at 09.57.50.png"/>
            <p:cNvPicPr>
              <a:picLocks noChangeAspect="1"/>
            </p:cNvPicPr>
            <p:nvPr/>
          </p:nvPicPr>
          <p:blipFill>
            <a:blip r:embed="rId3"/>
            <a:stretch>
              <a:fillRect/>
            </a:stretch>
          </p:blipFill>
          <p:spPr>
            <a:xfrm>
              <a:off x="203200" y="203200"/>
              <a:ext cx="5369819" cy="5270500"/>
            </a:xfrm>
            <a:prstGeom prst="rect">
              <a:avLst/>
            </a:prstGeom>
            <a:ln>
              <a:noFill/>
            </a:ln>
            <a:effectLst/>
          </p:spPr>
        </p:pic>
        <p:pic>
          <p:nvPicPr>
            <p:cNvPr id="221" name="Screenshot 2019-04-05 at 09.57.50.png" descr="Screenshot 2019-04-05 at 09.57.50.png"/>
            <p:cNvPicPr>
              <a:picLocks/>
            </p:cNvPicPr>
            <p:nvPr/>
          </p:nvPicPr>
          <p:blipFill>
            <a:blip r:embed="rId4"/>
            <a:stretch>
              <a:fillRect/>
            </a:stretch>
          </p:blipFill>
          <p:spPr>
            <a:xfrm>
              <a:off x="0" y="0"/>
              <a:ext cx="5776219" cy="5715000"/>
            </a:xfrm>
            <a:prstGeom prst="rect">
              <a:avLst/>
            </a:prstGeom>
            <a:effectLst/>
          </p:spPr>
        </p:pic>
      </p:grpSp>
      <p:pic>
        <p:nvPicPr>
          <p:cNvPr id="224" name="0*_gvO-hsgJrPP6oen.png" descr="0*_gvO-hsgJrPP6oen.png"/>
          <p:cNvPicPr>
            <a:picLocks noChangeAspect="1"/>
          </p:cNvPicPr>
          <p:nvPr/>
        </p:nvPicPr>
        <p:blipFill>
          <a:blip r:embed="rId5"/>
          <a:stretch>
            <a:fillRect/>
          </a:stretch>
        </p:blipFill>
        <p:spPr>
          <a:xfrm>
            <a:off x="408426" y="619462"/>
            <a:ext cx="7975601" cy="184150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223"/>
                                        </p:tgtEl>
                                        <p:attrNameLst>
                                          <p:attrName>style.visibility</p:attrName>
                                        </p:attrNameLst>
                                      </p:cBhvr>
                                      <p:to>
                                        <p:strVal val="visible"/>
                                      </p:to>
                                    </p:set>
                                    <p:anim calcmode="lin" valueType="num">
                                      <p:cBhvr>
                                        <p:cTn id="7" dur="1000" fill="hold"/>
                                        <p:tgtEl>
                                          <p:spTgt spid="223"/>
                                        </p:tgtEl>
                                        <p:attrNameLst>
                                          <p:attrName>ppt_x</p:attrName>
                                        </p:attrNameLst>
                                      </p:cBhvr>
                                      <p:tavLst>
                                        <p:tav tm="0">
                                          <p:val>
                                            <p:strVal val="0-#ppt_w/2"/>
                                          </p:val>
                                        </p:tav>
                                        <p:tav tm="100000">
                                          <p:val>
                                            <p:strVal val="#ppt_x"/>
                                          </p:val>
                                        </p:tav>
                                      </p:tavLst>
                                    </p:anim>
                                    <p:anim calcmode="lin" valueType="num">
                                      <p:cBhvr>
                                        <p:cTn id="8" dur="1000" fill="hold"/>
                                        <p:tgtEl>
                                          <p:spTgt spid="22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224"/>
                                        </p:tgtEl>
                                        <p:attrNameLst>
                                          <p:attrName>style.visibility</p:attrName>
                                        </p:attrNameLst>
                                      </p:cBhvr>
                                      <p:to>
                                        <p:strVal val="visible"/>
                                      </p:to>
                                    </p:set>
                                    <p:anim calcmode="lin" valueType="num">
                                      <p:cBhvr>
                                        <p:cTn id="13" dur="1000" fill="hold"/>
                                        <p:tgtEl>
                                          <p:spTgt spid="224"/>
                                        </p:tgtEl>
                                        <p:attrNameLst>
                                          <p:attrName>ppt_x</p:attrName>
                                        </p:attrNameLst>
                                      </p:cBhvr>
                                      <p:tavLst>
                                        <p:tav tm="0">
                                          <p:val>
                                            <p:strVal val="0-#ppt_w/2"/>
                                          </p:val>
                                        </p:tav>
                                        <p:tav tm="100000">
                                          <p:val>
                                            <p:strVal val="#ppt_x"/>
                                          </p:val>
                                        </p:tav>
                                      </p:tavLst>
                                    </p:anim>
                                    <p:anim calcmode="lin" valueType="num">
                                      <p:cBhvr>
                                        <p:cTn id="14" dur="1000" fill="hold"/>
                                        <p:tgtEl>
                                          <p:spTgt spid="2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1" animBg="1" advAuto="0"/>
      <p:bldP spid="224" grpId="2"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27" name="ERC-20 Tokens"/>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ERC-20 Tokens</a:t>
            </a:r>
          </a:p>
        </p:txBody>
      </p:sp>
      <p:pic>
        <p:nvPicPr>
          <p:cNvPr id="228" name="1*Y_Yvyf0YvNlYEgM3eOMvGA.png" descr="1*Y_Yvyf0YvNlYEgM3eOMvGA.png"/>
          <p:cNvPicPr>
            <a:picLocks noChangeAspect="1"/>
          </p:cNvPicPr>
          <p:nvPr/>
        </p:nvPicPr>
        <p:blipFill>
          <a:blip r:embed="rId2"/>
          <a:stretch>
            <a:fillRect/>
          </a:stretch>
        </p:blipFill>
        <p:spPr>
          <a:xfrm>
            <a:off x="246411" y="655085"/>
            <a:ext cx="3746397" cy="3073896"/>
          </a:xfrm>
          <a:prstGeom prst="rect">
            <a:avLst/>
          </a:prstGeom>
          <a:ln w="12700">
            <a:miter lim="400000"/>
          </a:ln>
        </p:spPr>
      </p:pic>
      <p:sp>
        <p:nvSpPr>
          <p:cNvPr id="229" name="Let’s say the budget for the year is to allocate 500 SCH tokens to NHS, 300 to Council and 200 to Government. We would then run the transfer function, and perform these allocations to the Ethereum addresses defined by them. When we conduct the balanceOf "/>
          <p:cNvSpPr txBox="1"/>
          <p:nvPr/>
        </p:nvSpPr>
        <p:spPr>
          <a:xfrm>
            <a:off x="3979318" y="271736"/>
            <a:ext cx="5148761" cy="604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lnSpc>
                <a:spcPts val="3000"/>
              </a:lnSpc>
              <a:spcBef>
                <a:spcPts val="1200"/>
              </a:spcBef>
              <a:defRPr sz="1400">
                <a:latin typeface="Arial"/>
                <a:ea typeface="Arial"/>
                <a:cs typeface="Arial"/>
                <a:sym typeface="Arial"/>
              </a:defRPr>
            </a:pPr>
            <a:r>
              <a:t>Let’s say the budget for the year is to allocate 500 SCH tokens to NHS, 300 to Council and 200 to Government. We would then run the </a:t>
            </a:r>
            <a:r>
              <a:rPr i="1"/>
              <a:t>transfer</a:t>
            </a:r>
            <a:r>
              <a:t> function, and perform these allocations to the Ethereum addresses defined by them. When we conduct the </a:t>
            </a:r>
            <a:r>
              <a:rPr i="1"/>
              <a:t>balanceOf</a:t>
            </a:r>
            <a:r>
              <a:t> function we should see:</a:t>
            </a:r>
          </a:p>
          <a:p>
            <a:pPr defTabSz="457200">
              <a:lnSpc>
                <a:spcPts val="3000"/>
              </a:lnSpc>
              <a:spcBef>
                <a:spcPts val="1200"/>
              </a:spcBef>
              <a:defRPr sz="1400">
                <a:latin typeface="Arial"/>
                <a:ea typeface="Arial"/>
                <a:cs typeface="Arial"/>
                <a:sym typeface="Arial"/>
              </a:defRPr>
            </a:pPr>
            <a:r>
              <a:t>NHS: 500 SCH</a:t>
            </a:r>
            <a:br/>
            <a:r>
              <a:t>Council: 300 SCH</a:t>
            </a:r>
            <a:br/>
            <a:r>
              <a:t>Government: 200 SCH</a:t>
            </a:r>
            <a:br/>
            <a:r>
              <a:t>BobCare: 0 SCH</a:t>
            </a:r>
          </a:p>
          <a:p>
            <a:pPr defTabSz="457200">
              <a:lnSpc>
                <a:spcPts val="3500"/>
              </a:lnSpc>
              <a:spcBef>
                <a:spcPts val="1200"/>
              </a:spcBef>
              <a:defRPr>
                <a:latin typeface="Arial"/>
                <a:ea typeface="Arial"/>
                <a:cs typeface="Arial"/>
                <a:sym typeface="Arial"/>
              </a:defRPr>
            </a:pPr>
            <a:endParaRPr/>
          </a:p>
          <a:p>
            <a:pPr defTabSz="457200">
              <a:lnSpc>
                <a:spcPts val="3000"/>
              </a:lnSpc>
              <a:spcBef>
                <a:spcPts val="1200"/>
              </a:spcBef>
              <a:defRPr sz="1400">
                <a:latin typeface="Arial"/>
                <a:ea typeface="Arial"/>
                <a:cs typeface="Arial"/>
                <a:sym typeface="Arial"/>
              </a:defRPr>
            </a:pPr>
            <a:r>
              <a:t>In this case BobCare now agrees a contract with PeggyCouncil to change bandages for Alice — who lives in Edinburgh — and at a rate of 2.5 SCH per hour. The staff at BobCare are at a novice level, so the payment will be 2.5 SCH for one hour’s work. Now once BobCare proves that they have changed Alice’s bandages, PeggCouncil then uses the </a:t>
            </a:r>
            <a:r>
              <a:rPr i="1"/>
              <a:t>transferFrom</a:t>
            </a:r>
            <a:r>
              <a:t> function to move the funds to BobCare.</a:t>
            </a:r>
          </a:p>
          <a:p>
            <a:pPr defTabSz="457200">
              <a:lnSpc>
                <a:spcPts val="3000"/>
              </a:lnSpc>
              <a:spcBef>
                <a:spcPts val="1200"/>
              </a:spcBef>
              <a:defRPr sz="1400">
                <a:latin typeface="Arial"/>
                <a:ea typeface="Arial"/>
                <a:cs typeface="Arial"/>
                <a:sym typeface="Arial"/>
              </a:defRPr>
            </a:pPr>
            <a:r>
              <a:t>When we conduct the </a:t>
            </a:r>
            <a:r>
              <a:rPr i="1"/>
              <a:t>balanceOf</a:t>
            </a:r>
            <a:r>
              <a:t> function we should see:</a:t>
            </a:r>
          </a:p>
          <a:p>
            <a:pPr defTabSz="457200">
              <a:lnSpc>
                <a:spcPts val="3000"/>
              </a:lnSpc>
              <a:spcBef>
                <a:spcPts val="1200"/>
              </a:spcBef>
              <a:defRPr sz="1400">
                <a:latin typeface="Arial"/>
                <a:ea typeface="Arial"/>
                <a:cs typeface="Arial"/>
                <a:sym typeface="Arial"/>
              </a:defRPr>
            </a:pPr>
            <a:r>
              <a:t>NHS: 500 SCH</a:t>
            </a:r>
            <a:br/>
            <a:r>
              <a:t>Council: 297.5 SCH</a:t>
            </a:r>
            <a:br/>
            <a:r>
              <a:t>Government: 200 SCH</a:t>
            </a:r>
            <a:br/>
            <a:r>
              <a:t>BobCare: 2.5 SCH</a:t>
            </a:r>
          </a:p>
          <a:p>
            <a:pPr defTabSz="457200">
              <a:lnSpc>
                <a:spcPts val="2800"/>
              </a:lnSpc>
              <a:spcBef>
                <a:spcPts val="1200"/>
              </a:spcBef>
              <a:defRPr sz="1200">
                <a:latin typeface="Times Roman"/>
                <a:ea typeface="Times Roman"/>
                <a:cs typeface="Times Roman"/>
                <a:sym typeface="Times Roman"/>
              </a:defRPr>
            </a:pPr>
            <a:endParaRPr/>
          </a:p>
        </p:txBody>
      </p:sp>
      <p:pic>
        <p:nvPicPr>
          <p:cNvPr id="230" name="1*N8ub0ekG_89I0-ABzX64IA.png" descr="1*N8ub0ekG_89I0-ABzX64IA.png"/>
          <p:cNvPicPr>
            <a:picLocks noChangeAspect="1"/>
          </p:cNvPicPr>
          <p:nvPr/>
        </p:nvPicPr>
        <p:blipFill>
          <a:blip r:embed="rId3"/>
          <a:stretch>
            <a:fillRect/>
          </a:stretch>
        </p:blipFill>
        <p:spPr>
          <a:xfrm>
            <a:off x="21823" y="3311322"/>
            <a:ext cx="3540106" cy="231950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33" name="ECR-20 Tokens"/>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ECR-20 Tokens</a:t>
            </a:r>
          </a:p>
        </p:txBody>
      </p:sp>
      <p:pic>
        <p:nvPicPr>
          <p:cNvPr id="234" name="1*Y_Yvyf0YvNlYEgM3eOMvGA.png" descr="1*Y_Yvyf0YvNlYEgM3eOMvGA.png"/>
          <p:cNvPicPr>
            <a:picLocks noChangeAspect="1"/>
          </p:cNvPicPr>
          <p:nvPr/>
        </p:nvPicPr>
        <p:blipFill>
          <a:blip r:embed="rId2"/>
          <a:stretch>
            <a:fillRect/>
          </a:stretch>
        </p:blipFill>
        <p:spPr>
          <a:xfrm>
            <a:off x="246411" y="655085"/>
            <a:ext cx="3746397" cy="3073896"/>
          </a:xfrm>
          <a:prstGeom prst="rect">
            <a:avLst/>
          </a:prstGeom>
          <a:ln w="12700">
            <a:miter lim="400000"/>
          </a:ln>
        </p:spPr>
      </p:pic>
      <p:sp>
        <p:nvSpPr>
          <p:cNvPr id="235" name="Let’s say the budget for the year is to allocate 500 SCH tokens to NHS, 300 to Council and 200 to Government. We would then run the transfer function, and perform these allocations to the Ethereum addresses defined by them. When we conduct the balanceOf "/>
          <p:cNvSpPr txBox="1"/>
          <p:nvPr/>
        </p:nvSpPr>
        <p:spPr>
          <a:xfrm>
            <a:off x="3979318" y="271736"/>
            <a:ext cx="5148761" cy="6047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lnSpc>
                <a:spcPts val="3000"/>
              </a:lnSpc>
              <a:spcBef>
                <a:spcPts val="1200"/>
              </a:spcBef>
              <a:defRPr sz="1400">
                <a:latin typeface="Arial"/>
                <a:ea typeface="Arial"/>
                <a:cs typeface="Arial"/>
                <a:sym typeface="Arial"/>
              </a:defRPr>
            </a:pPr>
            <a:r>
              <a:t>Let’s say the budget for the year is to allocate 500 SCH tokens to NHS, 300 to Council and 200 to Government. We would then run the </a:t>
            </a:r>
            <a:r>
              <a:rPr i="1"/>
              <a:t>transfer</a:t>
            </a:r>
            <a:r>
              <a:t> function, and perform these allocations to the Ethereum addresses defined by them. When we conduct the </a:t>
            </a:r>
            <a:r>
              <a:rPr i="1"/>
              <a:t>balanceOf</a:t>
            </a:r>
            <a:r>
              <a:t> function we should see:</a:t>
            </a:r>
          </a:p>
          <a:p>
            <a:pPr defTabSz="457200">
              <a:lnSpc>
                <a:spcPts val="3000"/>
              </a:lnSpc>
              <a:spcBef>
                <a:spcPts val="1200"/>
              </a:spcBef>
              <a:defRPr sz="1400">
                <a:latin typeface="Arial"/>
                <a:ea typeface="Arial"/>
                <a:cs typeface="Arial"/>
                <a:sym typeface="Arial"/>
              </a:defRPr>
            </a:pPr>
            <a:r>
              <a:t>NHS: 500 SCH</a:t>
            </a:r>
            <a:br/>
            <a:r>
              <a:t>Council: 300 SCH</a:t>
            </a:r>
            <a:br/>
            <a:r>
              <a:t>Government: 200 SCH</a:t>
            </a:r>
            <a:br/>
            <a:r>
              <a:t>BobCare: 0 SCH</a:t>
            </a:r>
          </a:p>
          <a:p>
            <a:pPr defTabSz="457200">
              <a:lnSpc>
                <a:spcPts val="3500"/>
              </a:lnSpc>
              <a:spcBef>
                <a:spcPts val="1200"/>
              </a:spcBef>
              <a:defRPr>
                <a:latin typeface="Arial"/>
                <a:ea typeface="Arial"/>
                <a:cs typeface="Arial"/>
                <a:sym typeface="Arial"/>
              </a:defRPr>
            </a:pPr>
            <a:endParaRPr/>
          </a:p>
          <a:p>
            <a:pPr defTabSz="457200">
              <a:lnSpc>
                <a:spcPts val="3000"/>
              </a:lnSpc>
              <a:spcBef>
                <a:spcPts val="1200"/>
              </a:spcBef>
              <a:defRPr sz="1400">
                <a:latin typeface="Arial"/>
                <a:ea typeface="Arial"/>
                <a:cs typeface="Arial"/>
                <a:sym typeface="Arial"/>
              </a:defRPr>
            </a:pPr>
            <a:r>
              <a:t>In this case BobCare now agrees a contract with PeggyCouncil to change bandages for Alice — who lives in Edinburgh — and at a rate of 2.5 SCH per hour. The staff at BobCare are at a novice level, so the payment will be 2.5 SCH for one hour’s work. Now once BobCare proves that they have changed Alice’s bandages, PeggCouncil then uses the </a:t>
            </a:r>
            <a:r>
              <a:rPr i="1"/>
              <a:t>transferFrom</a:t>
            </a:r>
            <a:r>
              <a:t> function to move the funds to BobCare.</a:t>
            </a:r>
          </a:p>
          <a:p>
            <a:pPr defTabSz="457200">
              <a:lnSpc>
                <a:spcPts val="3000"/>
              </a:lnSpc>
              <a:spcBef>
                <a:spcPts val="1200"/>
              </a:spcBef>
              <a:defRPr sz="1400">
                <a:latin typeface="Arial"/>
                <a:ea typeface="Arial"/>
                <a:cs typeface="Arial"/>
                <a:sym typeface="Arial"/>
              </a:defRPr>
            </a:pPr>
            <a:r>
              <a:t>When we conduct the </a:t>
            </a:r>
            <a:r>
              <a:rPr i="1"/>
              <a:t>balanceOf</a:t>
            </a:r>
            <a:r>
              <a:t> function we should see:</a:t>
            </a:r>
          </a:p>
          <a:p>
            <a:pPr defTabSz="457200">
              <a:lnSpc>
                <a:spcPts val="3000"/>
              </a:lnSpc>
              <a:spcBef>
                <a:spcPts val="1200"/>
              </a:spcBef>
              <a:defRPr sz="1400">
                <a:latin typeface="Arial"/>
                <a:ea typeface="Arial"/>
                <a:cs typeface="Arial"/>
                <a:sym typeface="Arial"/>
              </a:defRPr>
            </a:pPr>
            <a:r>
              <a:t>NHS: 500 SCH</a:t>
            </a:r>
            <a:br/>
            <a:r>
              <a:t>Council: 297.5 SCH</a:t>
            </a:r>
            <a:br/>
            <a:r>
              <a:t>Government: 200 SCH</a:t>
            </a:r>
            <a:br/>
            <a:r>
              <a:t>BobCare: 2.5 SCH</a:t>
            </a:r>
          </a:p>
          <a:p>
            <a:pPr defTabSz="457200">
              <a:lnSpc>
                <a:spcPts val="2800"/>
              </a:lnSpc>
              <a:spcBef>
                <a:spcPts val="1200"/>
              </a:spcBef>
              <a:defRPr sz="1200">
                <a:latin typeface="Times Roman"/>
                <a:ea typeface="Times Roman"/>
                <a:cs typeface="Times Roman"/>
                <a:sym typeface="Times Roman"/>
              </a:defRPr>
            </a:pPr>
            <a:endParaRPr/>
          </a:p>
        </p:txBody>
      </p:sp>
      <p:pic>
        <p:nvPicPr>
          <p:cNvPr id="236" name="1*N8ub0ekG_89I0-ABzX64IA.png" descr="1*N8ub0ekG_89I0-ABzX64IA.png"/>
          <p:cNvPicPr>
            <a:picLocks noChangeAspect="1"/>
          </p:cNvPicPr>
          <p:nvPr/>
        </p:nvPicPr>
        <p:blipFill>
          <a:blip r:embed="rId3"/>
          <a:stretch>
            <a:fillRect/>
          </a:stretch>
        </p:blipFill>
        <p:spPr>
          <a:xfrm>
            <a:off x="21823" y="3311322"/>
            <a:ext cx="3540106" cy="2319507"/>
          </a:xfrm>
          <a:prstGeom prst="rect">
            <a:avLst/>
          </a:prstGeom>
          <a:ln w="12700">
            <a:miter lim="400000"/>
          </a:ln>
        </p:spPr>
      </p:pic>
      <p:pic>
        <p:nvPicPr>
          <p:cNvPr id="237" name="1*hTULRw3ZVjULVXeit-neGQ.png" descr="1*hTULRw3ZVjULVXeit-neGQ.png"/>
          <p:cNvPicPr>
            <a:picLocks noChangeAspect="1"/>
          </p:cNvPicPr>
          <p:nvPr/>
        </p:nvPicPr>
        <p:blipFill>
          <a:blip r:embed="rId4"/>
          <a:stretch>
            <a:fillRect/>
          </a:stretch>
        </p:blipFill>
        <p:spPr>
          <a:xfrm>
            <a:off x="-9212" y="193979"/>
            <a:ext cx="5833108" cy="5040043"/>
          </a:xfrm>
          <a:prstGeom prst="rect">
            <a:avLst/>
          </a:prstGeom>
          <a:ln w="12700">
            <a:miter lim="400000"/>
          </a:ln>
        </p:spPr>
      </p:pic>
      <p:pic>
        <p:nvPicPr>
          <p:cNvPr id="238" name="1*PH3dkA-O6qc4FPGIJrHffA.png" descr="1*PH3dkA-O6qc4FPGIJrHffA.png"/>
          <p:cNvPicPr>
            <a:picLocks noChangeAspect="1"/>
          </p:cNvPicPr>
          <p:nvPr/>
        </p:nvPicPr>
        <p:blipFill>
          <a:blip r:embed="rId5"/>
          <a:stretch>
            <a:fillRect/>
          </a:stretch>
        </p:blipFill>
        <p:spPr>
          <a:xfrm>
            <a:off x="4536847" y="686136"/>
            <a:ext cx="4601150" cy="434272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237"/>
                                        </p:tgtEl>
                                        <p:attrNameLst>
                                          <p:attrName>style.visibility</p:attrName>
                                        </p:attrNameLst>
                                      </p:cBhvr>
                                      <p:to>
                                        <p:strVal val="visible"/>
                                      </p:to>
                                    </p:set>
                                    <p:anim calcmode="lin" valueType="num">
                                      <p:cBhvr>
                                        <p:cTn id="7" dur="1000" fill="hold"/>
                                        <p:tgtEl>
                                          <p:spTgt spid="237"/>
                                        </p:tgtEl>
                                        <p:attrNameLst>
                                          <p:attrName>ppt_x</p:attrName>
                                        </p:attrNameLst>
                                      </p:cBhvr>
                                      <p:tavLst>
                                        <p:tav tm="0">
                                          <p:val>
                                            <p:strVal val="0-#ppt_w/2"/>
                                          </p:val>
                                        </p:tav>
                                        <p:tav tm="100000">
                                          <p:val>
                                            <p:strVal val="#ppt_x"/>
                                          </p:val>
                                        </p:tav>
                                      </p:tavLst>
                                    </p:anim>
                                    <p:anim calcmode="lin" valueType="num">
                                      <p:cBhvr>
                                        <p:cTn id="8" dur="1000" fill="hold"/>
                                        <p:tgtEl>
                                          <p:spTgt spid="23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238"/>
                                        </p:tgtEl>
                                        <p:attrNameLst>
                                          <p:attrName>style.visibility</p:attrName>
                                        </p:attrNameLst>
                                      </p:cBhvr>
                                      <p:to>
                                        <p:strVal val="visible"/>
                                      </p:to>
                                    </p:set>
                                    <p:anim calcmode="lin" valueType="num">
                                      <p:cBhvr>
                                        <p:cTn id="13" dur="1000" fill="hold"/>
                                        <p:tgtEl>
                                          <p:spTgt spid="238"/>
                                        </p:tgtEl>
                                        <p:attrNameLst>
                                          <p:attrName>ppt_x</p:attrName>
                                        </p:attrNameLst>
                                      </p:cBhvr>
                                      <p:tavLst>
                                        <p:tav tm="0">
                                          <p:val>
                                            <p:strVal val="0-#ppt_w/2"/>
                                          </p:val>
                                        </p:tav>
                                        <p:tav tm="100000">
                                          <p:val>
                                            <p:strVal val="#ppt_x"/>
                                          </p:val>
                                        </p:tav>
                                      </p:tavLst>
                                    </p:anim>
                                    <p:anim calcmode="lin" valueType="num">
                                      <p:cBhvr>
                                        <p:cTn id="14" dur="1000" fill="hold"/>
                                        <p:tgtEl>
                                          <p:spTgt spid="2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 grpId="1" animBg="1" advAuto="0"/>
      <p:bldP spid="238" grpId="2"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Double-click to edit"/>
          <p:cNvSpPr txBox="1">
            <a:spLocks noGrp="1"/>
          </p:cNvSpPr>
          <p:nvPr>
            <p:ph type="title" idx="4294967295"/>
          </p:nvPr>
        </p:nvSpPr>
        <p:spPr>
          <a:xfrm>
            <a:off x="457200" y="228600"/>
            <a:ext cx="8229600" cy="952500"/>
          </a:xfrm>
          <a:prstGeom prst="rect">
            <a:avLst/>
          </a:prstGeom>
        </p:spPr>
        <p:txBody>
          <a:bodyPr/>
          <a:lstStyle/>
          <a:p>
            <a:endParaRPr/>
          </a:p>
        </p:txBody>
      </p:sp>
      <p:sp>
        <p:nvSpPr>
          <p:cNvPr id="241" name="Saving ERC-20 Tokens"/>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t>Saving ERC-20 Tokens</a:t>
            </a:r>
          </a:p>
        </p:txBody>
      </p:sp>
      <p:pic>
        <p:nvPicPr>
          <p:cNvPr id="242" name="ledger-nano-s-plug-large-min_800x.jpg.png" descr="ledger-nano-s-plug-large-min_800x.jpg.png"/>
          <p:cNvPicPr>
            <a:picLocks noChangeAspect="1"/>
          </p:cNvPicPr>
          <p:nvPr/>
        </p:nvPicPr>
        <p:blipFill>
          <a:blip r:embed="rId2"/>
          <a:stretch>
            <a:fillRect/>
          </a:stretch>
        </p:blipFill>
        <p:spPr>
          <a:xfrm>
            <a:off x="94927" y="1096690"/>
            <a:ext cx="4027845" cy="2664132"/>
          </a:xfrm>
          <a:prstGeom prst="rect">
            <a:avLst/>
          </a:prstGeom>
          <a:ln w="12700">
            <a:miter lim="400000"/>
          </a:ln>
        </p:spPr>
      </p:pic>
      <p:sp>
        <p:nvSpPr>
          <p:cNvPr id="243" name="Ledger Nano S  (Supports 24 cryptocurrencies)"/>
          <p:cNvSpPr txBox="1"/>
          <p:nvPr/>
        </p:nvSpPr>
        <p:spPr>
          <a:xfrm>
            <a:off x="150177" y="3845673"/>
            <a:ext cx="3495971" cy="1099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lnSpc>
                <a:spcPts val="4300"/>
              </a:lnSpc>
              <a:spcBef>
                <a:spcPts val="1400"/>
              </a:spcBef>
              <a:defRPr b="1">
                <a:latin typeface="Arial"/>
                <a:ea typeface="Arial"/>
                <a:cs typeface="Arial"/>
                <a:sym typeface="Arial"/>
              </a:defRPr>
            </a:pPr>
            <a:r>
              <a:t>Ledger Nano S </a:t>
            </a:r>
            <a:br/>
            <a:r>
              <a:t>(Supports 24 cryptocurrencies)</a:t>
            </a:r>
          </a:p>
        </p:txBody>
      </p:sp>
      <p:pic>
        <p:nvPicPr>
          <p:cNvPr id="244" name="trezor_social01.jpg" descr="trezor_social01.jpg"/>
          <p:cNvPicPr>
            <a:picLocks noChangeAspect="1"/>
          </p:cNvPicPr>
          <p:nvPr/>
        </p:nvPicPr>
        <p:blipFill>
          <a:blip r:embed="rId3"/>
          <a:stretch>
            <a:fillRect/>
          </a:stretch>
        </p:blipFill>
        <p:spPr>
          <a:xfrm>
            <a:off x="5041172" y="1235344"/>
            <a:ext cx="4027844" cy="2114619"/>
          </a:xfrm>
          <a:prstGeom prst="rect">
            <a:avLst/>
          </a:prstGeom>
          <a:ln w="12700">
            <a:miter lim="400000"/>
          </a:ln>
        </p:spPr>
      </p:pic>
      <p:sp>
        <p:nvSpPr>
          <p:cNvPr id="245" name="Trezor (12-digit code)"/>
          <p:cNvSpPr txBox="1"/>
          <p:nvPr/>
        </p:nvSpPr>
        <p:spPr>
          <a:xfrm>
            <a:off x="6759519" y="3404207"/>
            <a:ext cx="2415814" cy="819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457200">
              <a:lnSpc>
                <a:spcPts val="4300"/>
              </a:lnSpc>
              <a:spcBef>
                <a:spcPts val="1400"/>
              </a:spcBef>
              <a:defRPr b="1">
                <a:latin typeface="Arial"/>
                <a:ea typeface="Arial"/>
                <a:cs typeface="Arial"/>
                <a:sym typeface="Arial"/>
              </a:defRPr>
            </a:lvl1pPr>
          </a:lstStyle>
          <a:p>
            <a:r>
              <a:t>Trezor (12-digit code)</a:t>
            </a:r>
          </a:p>
        </p:txBody>
      </p:sp>
      <p:pic>
        <p:nvPicPr>
          <p:cNvPr id="246" name="Screenshot 2019-04-05 at 10.59.34.png" descr="Screenshot 2019-04-05 at 10.59.34.png"/>
          <p:cNvPicPr>
            <a:picLocks noChangeAspect="1"/>
          </p:cNvPicPr>
          <p:nvPr/>
        </p:nvPicPr>
        <p:blipFill>
          <a:blip r:embed="rId4"/>
          <a:stretch>
            <a:fillRect/>
          </a:stretch>
        </p:blipFill>
        <p:spPr>
          <a:xfrm>
            <a:off x="3787803" y="3726868"/>
            <a:ext cx="2269255" cy="1907069"/>
          </a:xfrm>
          <a:prstGeom prst="rect">
            <a:avLst/>
          </a:prstGeom>
          <a:ln w="12700">
            <a:miter lim="400000"/>
          </a:ln>
        </p:spPr>
      </p:pic>
      <p:sp>
        <p:nvSpPr>
          <p:cNvPr id="247" name="MyWallet (Never saves  data on server!) …  integrate with Ledger Nano"/>
          <p:cNvSpPr txBox="1"/>
          <p:nvPr/>
        </p:nvSpPr>
        <p:spPr>
          <a:xfrm>
            <a:off x="6065748" y="4554638"/>
            <a:ext cx="3050826" cy="909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lnSpc>
                <a:spcPts val="4300"/>
              </a:lnSpc>
              <a:spcBef>
                <a:spcPts val="1400"/>
              </a:spcBef>
              <a:defRPr b="1">
                <a:latin typeface="Arial"/>
                <a:ea typeface="Arial"/>
                <a:cs typeface="Arial"/>
                <a:sym typeface="Arial"/>
              </a:defRPr>
            </a:pPr>
            <a:r>
              <a:t>MyWallet (Never saves </a:t>
            </a:r>
            <a:br/>
            <a:r>
              <a:t>data on server!) … </a:t>
            </a:r>
            <a:br/>
            <a:r>
              <a:t>integrate with Ledger Nano</a:t>
            </a:r>
          </a:p>
        </p:txBody>
      </p:sp>
      <p:pic>
        <p:nvPicPr>
          <p:cNvPr id="248" name="overview.png" descr="overview.png"/>
          <p:cNvPicPr>
            <a:picLocks noChangeAspect="1"/>
          </p:cNvPicPr>
          <p:nvPr/>
        </p:nvPicPr>
        <p:blipFill>
          <a:blip r:embed="rId5"/>
          <a:stretch>
            <a:fillRect/>
          </a:stretch>
        </p:blipFill>
        <p:spPr>
          <a:xfrm>
            <a:off x="1262192" y="693496"/>
            <a:ext cx="5819614" cy="468479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248"/>
                                        </p:tgtEl>
                                        <p:attrNameLst>
                                          <p:attrName>style.visibility</p:attrName>
                                        </p:attrNameLst>
                                      </p:cBhvr>
                                      <p:to>
                                        <p:strVal val="visible"/>
                                      </p:to>
                                    </p:set>
                                    <p:anim calcmode="lin" valueType="num">
                                      <p:cBhvr>
                                        <p:cTn id="7" dur="1000" fill="hold"/>
                                        <p:tgtEl>
                                          <p:spTgt spid="248"/>
                                        </p:tgtEl>
                                        <p:attrNameLst>
                                          <p:attrName>ppt_x</p:attrName>
                                        </p:attrNameLst>
                                      </p:cBhvr>
                                      <p:tavLst>
                                        <p:tav tm="0">
                                          <p:val>
                                            <p:strVal val="0-#ppt_w/2"/>
                                          </p:val>
                                        </p:tav>
                                        <p:tav tm="100000">
                                          <p:val>
                                            <p:strVal val="#ppt_x"/>
                                          </p:val>
                                        </p:tav>
                                      </p:tavLst>
                                    </p:anim>
                                    <p:anim calcmode="lin" valueType="num">
                                      <p:cBhvr>
                                        <p:cTn id="8" dur="1000" fill="hold"/>
                                        <p:tgtEl>
                                          <p:spTgt spid="2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 grpId="1"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aving ERC-20 Tokens"/>
          <p:cNvSpPr txBox="1"/>
          <p:nvPr/>
        </p:nvSpPr>
        <p:spPr>
          <a:xfrm>
            <a:off x="-25400" y="30534"/>
            <a:ext cx="7886700" cy="649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89" rIns="34289" bIns="34289" anchor="ctr">
            <a:normAutofit/>
          </a:bodyPr>
          <a:lstStyle>
            <a:lvl1pPr defTabSz="762000">
              <a:lnSpc>
                <a:spcPct val="90000"/>
              </a:lnSpc>
              <a:defRPr sz="3000">
                <a:solidFill>
                  <a:srgbClr val="C00000"/>
                </a:solidFill>
                <a:latin typeface="Calibri Light"/>
                <a:ea typeface="Calibri Light"/>
                <a:cs typeface="Calibri Light"/>
                <a:sym typeface="Calibri Light"/>
              </a:defRPr>
            </a:lvl1pPr>
          </a:lstStyle>
          <a:p>
            <a:r>
              <a:rPr lang="en-US" dirty="0"/>
              <a:t>ERC-721 NFTs</a:t>
            </a:r>
            <a:endParaRPr dirty="0"/>
          </a:p>
        </p:txBody>
      </p:sp>
      <p:sp>
        <p:nvSpPr>
          <p:cNvPr id="2" name="Rectangle 1">
            <a:extLst>
              <a:ext uri="{FF2B5EF4-FFF2-40B4-BE49-F238E27FC236}">
                <a16:creationId xmlns:a16="http://schemas.microsoft.com/office/drawing/2014/main" id="{11F0A38D-2FAB-E15D-C9CC-DD2F860CD850}"/>
              </a:ext>
            </a:extLst>
          </p:cNvPr>
          <p:cNvSpPr/>
          <p:nvPr/>
        </p:nvSpPr>
        <p:spPr>
          <a:xfrm>
            <a:off x="336176" y="5078411"/>
            <a:ext cx="5957047" cy="369332"/>
          </a:xfrm>
          <a:prstGeom prst="rect">
            <a:avLst/>
          </a:prstGeom>
        </p:spPr>
        <p:txBody>
          <a:bodyPr wrap="square">
            <a:spAutoFit/>
          </a:bodyPr>
          <a:lstStyle/>
          <a:p>
            <a:r>
              <a:rPr lang="en-US" dirty="0"/>
              <a:t>https://</a:t>
            </a:r>
            <a:r>
              <a:rPr lang="en-US" dirty="0" err="1"/>
              <a:t>asecuritysite.com</a:t>
            </a:r>
            <a:r>
              <a:rPr lang="en-US" dirty="0"/>
              <a:t>/</a:t>
            </a:r>
            <a:r>
              <a:rPr lang="en-US" dirty="0" err="1"/>
              <a:t>ethereum</a:t>
            </a:r>
            <a:r>
              <a:rPr lang="en-US" dirty="0"/>
              <a:t>/ethereum09</a:t>
            </a:r>
          </a:p>
        </p:txBody>
      </p:sp>
      <p:pic>
        <p:nvPicPr>
          <p:cNvPr id="1026" name="Picture 2">
            <a:extLst>
              <a:ext uri="{FF2B5EF4-FFF2-40B4-BE49-F238E27FC236}">
                <a16:creationId xmlns:a16="http://schemas.microsoft.com/office/drawing/2014/main" id="{FDDC8225-A78C-50AF-D3DD-55EE3D08B1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36589"/>
            <a:ext cx="4975412" cy="24168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hlinkClick r:id="rId3"/>
            <a:extLst>
              <a:ext uri="{FF2B5EF4-FFF2-40B4-BE49-F238E27FC236}">
                <a16:creationId xmlns:a16="http://schemas.microsoft.com/office/drawing/2014/main" id="{7FEBFDA2-FA8A-04B9-07BB-BD991EEE67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8586" y="2671342"/>
            <a:ext cx="4975413" cy="2295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15821"/>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561</TotalTime>
  <Words>1663</Words>
  <Application>Microsoft Macintosh PowerPoint</Application>
  <PresentationFormat>On-screen Show (16:10)</PresentationFormat>
  <Paragraphs>159</Paragraphs>
  <Slides>30</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Calibri</vt:lpstr>
      <vt:lpstr>Calibri Light</vt:lpstr>
      <vt:lpstr>Courier</vt:lpstr>
      <vt:lpstr>Helvetica</vt:lpstr>
      <vt:lpstr>Lucida Console</vt:lpstr>
      <vt:lpstr>Times Roman</vt:lpstr>
      <vt:lpstr>Office Theme</vt:lpstr>
      <vt:lpstr>Tokens, Authorization and Docker ERC-20 Tokens JSON Web Tokens OAuth 2.0 Fernet Tokens PAKE Docker   Prof Bill Buchanan OBE  https://asecuritysite.com/tokens/    </vt:lpstr>
      <vt:lpstr>Tokens, Authorization and Docker ERC-20 and ERC-721 Tokens   Prof Bill Buchanan OBE  https://asecuritysite.com/tokens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Tokens, Authorization and Docker JSON Web Tokens  Prof Bill Buchanan OBE  https://asecuritysite.com/tokens/</vt:lpstr>
      <vt:lpstr>PowerPoint Presentation</vt:lpstr>
      <vt:lpstr>PowerPoint Presentation</vt:lpstr>
      <vt:lpstr>Tokens, Authorization and Docker OAuth 2.0  Prof Bill Buchanan OBE  http://asecuritysite.com/encryption http://asecuritysite.com/unit06 </vt:lpstr>
      <vt:lpstr>PowerPoint Presentation</vt:lpstr>
      <vt:lpstr>PowerPoint Presentation</vt:lpstr>
      <vt:lpstr>PowerPoint Presentation</vt:lpstr>
      <vt:lpstr>Tokens, Authorization and Docker Fernet Tokens  Prof Bill Buchanan OBE  http://asecuritysite.com/tokens </vt:lpstr>
      <vt:lpstr>PowerPoint Presentation</vt:lpstr>
      <vt:lpstr>Fernet</vt:lpstr>
      <vt:lpstr>Fernet</vt:lpstr>
      <vt:lpstr>URL Safe</vt:lpstr>
      <vt:lpstr>Key Rotation</vt:lpstr>
      <vt:lpstr>Tokens, Authorization and Docker ERC-20 Tokens JSON Web Tokens OAuth 2.0 Fernet Tokens YubiKeys Docker  Prof Bill Buchanan OBE  http://asecuritysite.com/tokens </vt:lpstr>
      <vt:lpstr>PowerPoint Presentation</vt:lpstr>
      <vt:lpstr>PowerPoint Presentation</vt:lpstr>
      <vt:lpstr>Yubi Key</vt:lpstr>
      <vt:lpstr>Yubi Key</vt:lpstr>
      <vt:lpstr>Tokens, Authorization and Docker ERC-20 Tokens JSON Web Tokens OAuth 2.0 Fernet Tokens YubiKeys Docker  Prof Bill Buchanan OBE  http://asecuritysite.com/tokens </vt:lpstr>
      <vt:lpstr>PowerPoint Presentation</vt:lpstr>
      <vt:lpstr>Tokens, Authorization and Docker ERC-20 Tokens JSON Web Tokens OAuth 2.0 Fernet Tokens YubiKeys Docker   Prof Bill Buchanan OBE  https://asecuritysite.com/tokens/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Tokens, Authorization and Docker ERC-20 Tokens JSON Web Tokens OAuth 2.0 Fernet Tokens PAKE Docker   Prof Bill Buchanan OBE  https://asecuritysite.com/tokens/    </dc:title>
  <cp:lastModifiedBy>Buchanan, Bill</cp:lastModifiedBy>
  <cp:revision>5</cp:revision>
  <dcterms:modified xsi:type="dcterms:W3CDTF">2023-04-27T20:19:21Z</dcterms:modified>
</cp:coreProperties>
</file>